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handoutMasterIdLst>
    <p:handoutMasterId r:id="rId64"/>
  </p:handoutMasterIdLst>
  <p:sldIdLst>
    <p:sldId id="500" r:id="rId2"/>
    <p:sldId id="501" r:id="rId3"/>
    <p:sldId id="526" r:id="rId4"/>
    <p:sldId id="507" r:id="rId5"/>
    <p:sldId id="506" r:id="rId6"/>
    <p:sldId id="505" r:id="rId7"/>
    <p:sldId id="508" r:id="rId8"/>
    <p:sldId id="509" r:id="rId9"/>
    <p:sldId id="512" r:id="rId10"/>
    <p:sldId id="511" r:id="rId11"/>
    <p:sldId id="514" r:id="rId12"/>
    <p:sldId id="525" r:id="rId13"/>
    <p:sldId id="510" r:id="rId14"/>
    <p:sldId id="515" r:id="rId15"/>
    <p:sldId id="522" r:id="rId16"/>
    <p:sldId id="513" r:id="rId17"/>
    <p:sldId id="521" r:id="rId18"/>
    <p:sldId id="519" r:id="rId19"/>
    <p:sldId id="520" r:id="rId20"/>
    <p:sldId id="527" r:id="rId21"/>
    <p:sldId id="528" r:id="rId22"/>
    <p:sldId id="541" r:id="rId23"/>
    <p:sldId id="542" r:id="rId24"/>
    <p:sldId id="529" r:id="rId25"/>
    <p:sldId id="530" r:id="rId26"/>
    <p:sldId id="531" r:id="rId27"/>
    <p:sldId id="532" r:id="rId28"/>
    <p:sldId id="533" r:id="rId29"/>
    <p:sldId id="534" r:id="rId30"/>
    <p:sldId id="536" r:id="rId31"/>
    <p:sldId id="537" r:id="rId32"/>
    <p:sldId id="538" r:id="rId33"/>
    <p:sldId id="539" r:id="rId34"/>
    <p:sldId id="540" r:id="rId35"/>
    <p:sldId id="543" r:id="rId36"/>
    <p:sldId id="544" r:id="rId37"/>
    <p:sldId id="545" r:id="rId38"/>
    <p:sldId id="546" r:id="rId39"/>
    <p:sldId id="547" r:id="rId40"/>
    <p:sldId id="548" r:id="rId41"/>
    <p:sldId id="549" r:id="rId42"/>
    <p:sldId id="550" r:id="rId43"/>
    <p:sldId id="551" r:id="rId44"/>
    <p:sldId id="552" r:id="rId45"/>
    <p:sldId id="554" r:id="rId46"/>
    <p:sldId id="568" r:id="rId47"/>
    <p:sldId id="553" r:id="rId48"/>
    <p:sldId id="555" r:id="rId49"/>
    <p:sldId id="556" r:id="rId50"/>
    <p:sldId id="557" r:id="rId51"/>
    <p:sldId id="558" r:id="rId52"/>
    <p:sldId id="559" r:id="rId53"/>
    <p:sldId id="560" r:id="rId54"/>
    <p:sldId id="561" r:id="rId55"/>
    <p:sldId id="562" r:id="rId56"/>
    <p:sldId id="563" r:id="rId57"/>
    <p:sldId id="564" r:id="rId58"/>
    <p:sldId id="565" r:id="rId59"/>
    <p:sldId id="566" r:id="rId60"/>
    <p:sldId id="567" r:id="rId61"/>
    <p:sldId id="524" r:id="rId6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33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0" autoAdjust="0"/>
    <p:restoredTop sz="81934" autoAdjust="0"/>
  </p:normalViewPr>
  <p:slideViewPr>
    <p:cSldViewPr>
      <p:cViewPr varScale="1">
        <p:scale>
          <a:sx n="60" d="100"/>
          <a:sy n="60" d="100"/>
        </p:scale>
        <p:origin x="1134" y="84"/>
      </p:cViewPr>
      <p:guideLst>
        <p:guide orient="horz" pos="2160"/>
        <p:guide pos="3840"/>
      </p:guideLst>
    </p:cSldViewPr>
  </p:slideViewPr>
  <p:notesTextViewPr>
    <p:cViewPr>
      <p:scale>
        <a:sx n="1" d="1"/>
        <a:sy n="1" d="1"/>
      </p:scale>
      <p:origin x="0" y="0"/>
    </p:cViewPr>
  </p:notesTextViewPr>
  <p:notesViewPr>
    <p:cSldViewPr>
      <p:cViewPr varScale="1">
        <p:scale>
          <a:sx n="68" d="100"/>
          <a:sy n="68" d="100"/>
        </p:scale>
        <p:origin x="2414" y="5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98737A-7995-4B74-B63A-80E0593C4CFC}" type="datetimeFigureOut">
              <a:rPr lang="nl-NL" smtClean="0"/>
              <a:t>18-3-2019</a:t>
            </a:fld>
            <a:endParaRPr lang="nl-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1A7392-2789-462C-8F1D-017BB83F83C8}" type="slidenum">
              <a:rPr lang="nl-NL" smtClean="0"/>
              <a:t>‹nr.›</a:t>
            </a:fld>
            <a:endParaRPr lang="nl-NL"/>
          </a:p>
        </p:txBody>
      </p:sp>
    </p:spTree>
    <p:extLst>
      <p:ext uri="{BB962C8B-B14F-4D97-AF65-F5344CB8AC3E}">
        <p14:creationId xmlns:p14="http://schemas.microsoft.com/office/powerpoint/2010/main" val="4010496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E894CF-CF29-460C-8820-A692FD564E29}" type="datetimeFigureOut">
              <a:rPr lang="nl-NL" smtClean="0"/>
              <a:t>18-3-2019</a:t>
            </a:fld>
            <a:endParaRPr lang="nl-NL"/>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BD3654-9A79-4B47-9CF7-D6BAF450FCC7}" type="slidenum">
              <a:rPr lang="nl-NL" smtClean="0"/>
              <a:t>‹nr.›</a:t>
            </a:fld>
            <a:endParaRPr lang="nl-NL"/>
          </a:p>
        </p:txBody>
      </p:sp>
    </p:spTree>
    <p:extLst>
      <p:ext uri="{BB962C8B-B14F-4D97-AF65-F5344CB8AC3E}">
        <p14:creationId xmlns:p14="http://schemas.microsoft.com/office/powerpoint/2010/main" val="117724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kk.org/books/the-inevitabl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omorewoof.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heintercept.com/2018/12/06/artificial-intellgience-experts-issue-urgent-warning-against-facial-scanning-with-a-dangerous-histor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ol.com/nl/p/life-3-0/920000007881449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theverge.com/tldr/2017/10/11/16457742/ai-paperclips-thought-experiment-game-frank-lantz"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nickbostrom.com/ethics/ai.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opsci.com/ai-winter-artificial-intelligence#page-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verge.com/2018/7/3/17530232/self-driving-ai-winter-full-autonomy-waymo-tesla-ub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kk.org/books/the-inevitabl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a:t>
            </a:fld>
            <a:endParaRPr lang="nl-NL"/>
          </a:p>
        </p:txBody>
      </p:sp>
    </p:spTree>
    <p:extLst>
      <p:ext uri="{BB962C8B-B14F-4D97-AF65-F5344CB8AC3E}">
        <p14:creationId xmlns:p14="http://schemas.microsoft.com/office/powerpoint/2010/main" val="2965560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smtClean="0">
                <a:effectLst/>
              </a:rPr>
              <a:t>Dingen die 'denken'</a:t>
            </a:r>
            <a:r>
              <a:rPr lang="nl-NL" dirty="0" smtClean="0">
                <a:effectLst/>
              </a:rPr>
              <a:t/>
            </a:r>
            <a:br>
              <a:rPr lang="nl-NL" dirty="0" smtClean="0">
                <a:effectLst/>
              </a:rPr>
            </a:br>
            <a:r>
              <a:rPr lang="nl-NL" dirty="0" smtClean="0">
                <a:effectLst/>
              </a:rPr>
              <a:t>Volgens Kevin Kelly in zijn boek </a:t>
            </a:r>
            <a:r>
              <a:rPr lang="nl-NL" dirty="0" smtClean="0">
                <a:effectLst/>
                <a:hlinkClick r:id="rId3"/>
              </a:rPr>
              <a:t>The </a:t>
            </a:r>
            <a:r>
              <a:rPr lang="nl-NL" dirty="0" err="1" smtClean="0">
                <a:effectLst/>
                <a:hlinkClick r:id="rId3"/>
              </a:rPr>
              <a:t>Inevitable</a:t>
            </a:r>
            <a:r>
              <a:rPr lang="nl-NL" dirty="0" smtClean="0">
                <a:effectLst/>
                <a:hlinkClick r:id="rId3"/>
              </a:rPr>
              <a:t> </a:t>
            </a:r>
            <a:r>
              <a:rPr lang="nl-NL" dirty="0" smtClean="0">
                <a:effectLst/>
              </a:rPr>
              <a:t>(link naar boek) kun je vergelijkingen trekken tussen de opkomst van</a:t>
            </a:r>
            <a:r>
              <a:rPr lang="nl-NL" b="1" dirty="0" smtClean="0">
                <a:effectLst/>
              </a:rPr>
              <a:t> </a:t>
            </a:r>
            <a:r>
              <a:rPr lang="nl-NL" b="1" dirty="0" err="1" smtClean="0">
                <a:effectLst/>
              </a:rPr>
              <a:t>electriteit</a:t>
            </a:r>
            <a:r>
              <a:rPr lang="nl-NL" b="1" dirty="0" smtClean="0">
                <a:effectLst/>
              </a:rPr>
              <a:t> en kunstmatige intelligentie</a:t>
            </a:r>
            <a:r>
              <a:rPr lang="nl-NL" dirty="0" smtClean="0">
                <a:effectLst/>
              </a:rPr>
              <a:t>. Je neemt een apparaat, en voegt er iets aan toe. Bijvoorbeeld, je had lang geleden een handboor, </a:t>
            </a:r>
            <a:r>
              <a:rPr lang="nl-NL" dirty="0" err="1" smtClean="0">
                <a:effectLst/>
              </a:rPr>
              <a:t>electriciteit</a:t>
            </a:r>
            <a:r>
              <a:rPr lang="nl-NL" dirty="0" smtClean="0">
                <a:effectLst/>
              </a:rPr>
              <a:t> erbij, hoppa, een </a:t>
            </a:r>
            <a:r>
              <a:rPr lang="nl-NL" dirty="0" err="1" smtClean="0">
                <a:effectLst/>
              </a:rPr>
              <a:t>electrische</a:t>
            </a:r>
            <a:r>
              <a:rPr lang="nl-NL" dirty="0" smtClean="0">
                <a:effectLst/>
              </a:rPr>
              <a:t> boormachine. Je had een tandenborstel, </a:t>
            </a:r>
            <a:r>
              <a:rPr lang="nl-NL" dirty="0" err="1" smtClean="0">
                <a:effectLst/>
              </a:rPr>
              <a:t>electriciteit</a:t>
            </a:r>
            <a:r>
              <a:rPr lang="nl-NL" dirty="0" smtClean="0">
                <a:effectLst/>
              </a:rPr>
              <a:t> erbij en hoppa een </a:t>
            </a:r>
            <a:r>
              <a:rPr lang="nl-NL" dirty="0" err="1" smtClean="0">
                <a:effectLst/>
              </a:rPr>
              <a:t>electrische</a:t>
            </a:r>
            <a:r>
              <a:rPr lang="nl-NL" dirty="0" smtClean="0">
                <a:effectLst/>
              </a:rPr>
              <a:t> tandenborstel. Nu voeg je weer wat toe: kunstmatige intelligentie. Dat leidt opnieuw tot een nieuw product. Bijvoorbeeld, de </a:t>
            </a:r>
            <a:r>
              <a:rPr lang="nl-NL" dirty="0" err="1" smtClean="0">
                <a:effectLst/>
              </a:rPr>
              <a:t>electrische</a:t>
            </a:r>
            <a:r>
              <a:rPr lang="nl-NL" dirty="0" smtClean="0">
                <a:effectLst/>
              </a:rPr>
              <a:t> tandenborstel, AI erbij, en hoppa, je hebt een mini-tandarts die elke dag ook even je gebit controleert en suggesties geeft. Eerst wassen met de hand, toen een </a:t>
            </a:r>
            <a:r>
              <a:rPr lang="nl-NL" dirty="0" err="1" smtClean="0">
                <a:effectLst/>
              </a:rPr>
              <a:t>een</a:t>
            </a:r>
            <a:r>
              <a:rPr lang="nl-NL" dirty="0" smtClean="0">
                <a:effectLst/>
              </a:rPr>
              <a:t> </a:t>
            </a:r>
            <a:r>
              <a:rPr lang="nl-NL" dirty="0" err="1" smtClean="0">
                <a:effectLst/>
              </a:rPr>
              <a:t>electrische</a:t>
            </a:r>
            <a:r>
              <a:rPr lang="nl-NL" dirty="0" smtClean="0">
                <a:effectLst/>
              </a:rPr>
              <a:t> wasmachine en straks een machine waarbij je per was betaalt afhankelijk van de beschikbare stroom op het slimme </a:t>
            </a:r>
            <a:r>
              <a:rPr lang="nl-NL" dirty="0" err="1" smtClean="0">
                <a:effectLst/>
              </a:rPr>
              <a:t>grid</a:t>
            </a:r>
            <a:r>
              <a:rPr lang="nl-NL" dirty="0" smtClean="0">
                <a:effectLst/>
              </a:rPr>
              <a:t>. Zo kan elk denkbaar product voorzien worden van kunstmatige intelligentie. Het gaat dan vooral om kunstmatige intelligentie die uit 'een </a:t>
            </a:r>
            <a:r>
              <a:rPr lang="nl-NL" dirty="0" err="1" smtClean="0">
                <a:effectLst/>
              </a:rPr>
              <a:t>cloud</a:t>
            </a:r>
            <a:r>
              <a:rPr lang="nl-NL" dirty="0" smtClean="0">
                <a:effectLst/>
              </a:rPr>
              <a:t>' komt en heel specifiek 'iets' kan. Er zal, zo voorspelt Kevin Kelly, juist geadverteerd worden met kunstmatige intelligentie die heel goed is in één ding. Je wil niet dat je zelfrijdende auto tijdens het rijden ook nog probeert een boekhoudkundig probleem op te lossen. Maar Kevin Kelly is dan ook een onverbeterlijke optimist.</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12</a:t>
            </a:fld>
            <a:endParaRPr lang="nl-NL"/>
          </a:p>
        </p:txBody>
      </p:sp>
    </p:spTree>
    <p:extLst>
      <p:ext uri="{BB962C8B-B14F-4D97-AF65-F5344CB8AC3E}">
        <p14:creationId xmlns:p14="http://schemas.microsoft.com/office/powerpoint/2010/main" val="1217974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smtClean="0">
                <a:effectLst/>
              </a:rPr>
              <a:t>Ondersteunen bij besluitvorming</a:t>
            </a:r>
          </a:p>
          <a:p>
            <a:endParaRPr lang="nl-NL" i="1" dirty="0" smtClean="0">
              <a:effectLst/>
            </a:endParaRPr>
          </a:p>
          <a:p>
            <a:r>
              <a:rPr lang="nl-NL" i="0" dirty="0" smtClean="0">
                <a:effectLst/>
              </a:rPr>
              <a:t>Een</a:t>
            </a:r>
            <a:r>
              <a:rPr lang="nl-NL" i="0" baseline="0" dirty="0" smtClean="0">
                <a:effectLst/>
              </a:rPr>
              <a:t> ander belangrijk iets wat ‘beperkte’ kunstmatige intelligentie kan is ondersteunen bij besluitvorming.</a:t>
            </a:r>
            <a:endParaRPr lang="nl-NL" i="0" dirty="0" smtClean="0">
              <a:effectLst/>
            </a:endParaRPr>
          </a:p>
          <a:p>
            <a:r>
              <a:rPr lang="nl-NL" dirty="0" smtClean="0">
                <a:effectLst/>
              </a:rPr>
              <a:t/>
            </a:r>
            <a:br>
              <a:rPr lang="nl-NL" dirty="0" smtClean="0">
                <a:effectLst/>
              </a:rPr>
            </a:br>
            <a:r>
              <a:rPr lang="nl-NL" dirty="0" smtClean="0">
                <a:effectLst/>
              </a:rPr>
              <a:t>Kunstmatige intelligentie kan mensen ondersteunen in de besluitvorming. Je ziet dit heel vaak in de medische zorg. Kunstmatige intelligentie is veel beter en sneller in staat om röntgenfoto's te bekijken, om databases met symptomen en behandelingen door te ploegen, om verbanden te leggen. Er zijn bijvoorbeeld veelbelovende doorbraken op het gebied van borstkanker waarbij kunstmatige intelligentie andere patronen ziet en zo de dokter kan helpen. De computer van IBM, genaamd Watson, wordt daar nu veelvuldig voor ingezet. Nu is het natuurlijk al zo dat een simpele Google Search (die onder de motorkap verre van simpel is) je kan helpen om tot een beter besluit te komen, mits je weet wat je doet. Dat zullen we bij steeds meer processen zien en op een steeds geavanceerde manier.</a:t>
            </a:r>
          </a:p>
          <a:p>
            <a:endParaRPr lang="nl-NL" dirty="0" smtClean="0">
              <a:effectLst/>
            </a:endParaRPr>
          </a:p>
          <a:p>
            <a:r>
              <a:rPr lang="nl-NL" dirty="0" smtClean="0">
                <a:effectLst/>
              </a:rPr>
              <a:t>Het kan echter ook de besluitvorming overnemen. Dan wordt het complexer.</a:t>
            </a:r>
            <a:r>
              <a:rPr lang="nl-NL" baseline="0" dirty="0" smtClean="0">
                <a:effectLst/>
              </a:rPr>
              <a:t> (en denk ook aan </a:t>
            </a:r>
            <a:r>
              <a:rPr lang="nl-NL" baseline="0" dirty="0" err="1" smtClean="0">
                <a:effectLst/>
              </a:rPr>
              <a:t>mediation</a:t>
            </a:r>
            <a:r>
              <a:rPr lang="nl-NL" baseline="0" dirty="0" smtClean="0">
                <a:effectLst/>
              </a:rPr>
              <a:t>) </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13</a:t>
            </a:fld>
            <a:endParaRPr lang="nl-NL"/>
          </a:p>
        </p:txBody>
      </p:sp>
    </p:spTree>
    <p:extLst>
      <p:ext uri="{BB962C8B-B14F-4D97-AF65-F5344CB8AC3E}">
        <p14:creationId xmlns:p14="http://schemas.microsoft.com/office/powerpoint/2010/main" val="2172586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smtClean="0">
                <a:effectLst/>
              </a:rPr>
              <a:t>Iets anders: Je Persoonlijke Coach</a:t>
            </a:r>
            <a:br>
              <a:rPr lang="nl-NL" i="1" dirty="0" smtClean="0">
                <a:effectLst/>
              </a:rPr>
            </a:br>
            <a:r>
              <a:rPr lang="nl-NL" dirty="0" smtClean="0">
                <a:effectLst/>
              </a:rPr>
              <a:t>Er komt steeds meer informatie, dus zijn er overal algoritmes die voor jou een voorselectie maken, zodat je niet door alle informatie heen moet. Daar is veel over te zeggen (zie verderop), maar in essentie is het handig. Een systeem dat alvast voorsorteert kan je tijd besparen en zorgen dat de tijd die je over hebt nuttig besteed wordt. Hetzelfde zien we op andere vlakken. Bijvoorbeeld kunstmatige intelligentie die bij houdt hoe je beweegt, slaapt, adem haalt, je hart slaat, etc... en met die informatie goedbedoelde adviezen geeft. Of kunstmatige intelligentie die met </a:t>
            </a:r>
            <a:r>
              <a:rPr lang="nl-NL" dirty="0" err="1" smtClean="0">
                <a:effectLst/>
              </a:rPr>
              <a:t>sensoriek</a:t>
            </a:r>
            <a:r>
              <a:rPr lang="nl-NL" dirty="0" smtClean="0">
                <a:effectLst/>
              </a:rPr>
              <a:t> je ochtend-ontlasting checkt en op basis daarvan adviezen geeft van ga naar de dokter tot iets meer drinken.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14</a:t>
            </a:fld>
            <a:endParaRPr lang="nl-NL"/>
          </a:p>
        </p:txBody>
      </p:sp>
    </p:spTree>
    <p:extLst>
      <p:ext uri="{BB962C8B-B14F-4D97-AF65-F5344CB8AC3E}">
        <p14:creationId xmlns:p14="http://schemas.microsoft.com/office/powerpoint/2010/main" val="3246442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En dan zijn er ook nog leuke dingen, zoals de opstart </a:t>
            </a:r>
            <a:r>
              <a:rPr lang="nl-NL" dirty="0" smtClean="0">
                <a:effectLst/>
                <a:hlinkClick r:id="rId3"/>
              </a:rPr>
              <a:t>No More </a:t>
            </a:r>
            <a:r>
              <a:rPr lang="nl-NL" dirty="0" err="1" smtClean="0">
                <a:effectLst/>
                <a:hlinkClick r:id="rId3"/>
              </a:rPr>
              <a:t>Woof</a:t>
            </a:r>
            <a:r>
              <a:rPr lang="nl-NL" dirty="0" smtClean="0">
                <a:effectLst/>
              </a:rPr>
              <a:t> (link naar site) die beweerde 14 emoties in je hond te kunnen herkennen door met AI hersengolven te analyseren. Je hoeft dan niet meer te denken: wat ziet mijn tackle er treurig uit. Nee, je weet het zeker. De opstart kreeg ontzettend veel aandacht, haalde heel veel geld op middels </a:t>
            </a:r>
            <a:r>
              <a:rPr lang="nl-NL" dirty="0" err="1" smtClean="0">
                <a:effectLst/>
              </a:rPr>
              <a:t>crowdfunding</a:t>
            </a:r>
            <a:r>
              <a:rPr lang="nl-NL" dirty="0" smtClean="0">
                <a:effectLst/>
              </a:rPr>
              <a:t>. En daarna werd het stil. Een mooi voorbeeld van het geloof in AI, en het gegeven dat intelligentie weliswaar steeds vaker kunstmatig is, maar niet alom aanwezig! </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15</a:t>
            </a:fld>
            <a:endParaRPr lang="nl-NL"/>
          </a:p>
        </p:txBody>
      </p:sp>
    </p:spTree>
    <p:extLst>
      <p:ext uri="{BB962C8B-B14F-4D97-AF65-F5344CB8AC3E}">
        <p14:creationId xmlns:p14="http://schemas.microsoft.com/office/powerpoint/2010/main" val="263562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Dingen die zich overal mee bemoeien.</a:t>
            </a:r>
            <a:r>
              <a:rPr lang="nl-NL" baseline="0" dirty="0" smtClean="0"/>
              <a:t> </a:t>
            </a:r>
            <a:r>
              <a:rPr lang="nl-NL" dirty="0" smtClean="0">
                <a:effectLst/>
              </a:rPr>
              <a:t>Je hebt ook natuurlijk dingen die denken, en zich vervolgens overal mee bemoeien. Mijn favoriete voorbeeld is de </a:t>
            </a:r>
            <a:r>
              <a:rPr lang="nl-NL" dirty="0" err="1" smtClean="0">
                <a:effectLst/>
              </a:rPr>
              <a:t>HapiFork</a:t>
            </a:r>
            <a:r>
              <a:rPr lang="nl-NL" dirty="0" smtClean="0">
                <a:effectLst/>
              </a:rPr>
              <a:t>. Dat is een vork die bijhoudt hoe snel je eet (want snel eten is slecht voor je!) en vervolgens gaat die vork trillen als je te snel eet, zodat het moeilijk wordt om je vlees aan te prikken. Zo krijg je wellicht ook stoelen die bijhouden of je rechtop zit, auto's die in de gaten houden of je wel goed rijdt, boeken die weten of je snel genoeg en genoeg leest, </a:t>
            </a:r>
            <a:r>
              <a:rPr lang="nl-NL" dirty="0" err="1" smtClean="0">
                <a:effectLst/>
              </a:rPr>
              <a:t>koffie-automaten</a:t>
            </a:r>
            <a:r>
              <a:rPr lang="nl-NL" dirty="0" smtClean="0">
                <a:effectLst/>
              </a:rPr>
              <a:t> die je </a:t>
            </a:r>
            <a:r>
              <a:rPr lang="nl-NL" dirty="0" err="1" smtClean="0">
                <a:effectLst/>
              </a:rPr>
              <a:t>caffeïne</a:t>
            </a:r>
            <a:r>
              <a:rPr lang="nl-NL" dirty="0" smtClean="0">
                <a:effectLst/>
              </a:rPr>
              <a:t> inname controleren en ga zo maar door. Voor mensen die al een hekel hebben aan het pingende lichtje in de auto, breken slechte tijden aan.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16</a:t>
            </a:fld>
            <a:endParaRPr lang="nl-NL"/>
          </a:p>
        </p:txBody>
      </p:sp>
    </p:spTree>
    <p:extLst>
      <p:ext uri="{BB962C8B-B14F-4D97-AF65-F5344CB8AC3E}">
        <p14:creationId xmlns:p14="http://schemas.microsoft.com/office/powerpoint/2010/main" val="1296174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Een ander voorbeeld waar mensen zich op dit moment serieus zorgen om maken is </a:t>
            </a:r>
            <a:r>
              <a:rPr lang="nl-NL" dirty="0" err="1" smtClean="0">
                <a:effectLst/>
              </a:rPr>
              <a:t>gezichts</a:t>
            </a:r>
            <a:r>
              <a:rPr lang="nl-NL" dirty="0" smtClean="0">
                <a:effectLst/>
              </a:rPr>
              <a:t>,- en emotieherkenning. De apparatuur om gezichten te herkennen, met behulp van AI, wordt steeds beter en daarmee wordt het ook steeds beter mogelijk om emoties te herkennen. Zo kun je zien of je wel oplet in de klas. Of, op een callcenter, zien de callcenter-medewerkers op een scherm de emoties van de beller. Er worden zelfs weer eigenschappen gekoppeld aan gezichtsuitdrukkingen en aan emoties. Lees ook dit </a:t>
            </a:r>
            <a:r>
              <a:rPr lang="nl-NL" dirty="0" smtClean="0">
                <a:effectLst/>
                <a:hlinkClick r:id="rId3"/>
              </a:rPr>
              <a:t>artikel</a:t>
            </a:r>
            <a:r>
              <a:rPr lang="nl-NL" dirty="0" smtClean="0">
                <a:effectLst/>
              </a:rPr>
              <a:t> op </a:t>
            </a:r>
            <a:r>
              <a:rPr lang="nl-NL" dirty="0" err="1" smtClean="0">
                <a:effectLst/>
              </a:rPr>
              <a:t>Intercept</a:t>
            </a:r>
            <a:r>
              <a:rPr lang="nl-NL" dirty="0" smtClean="0">
                <a:effectLst/>
              </a:rPr>
              <a:t> dat verwijst naar de lessen uit het verleden én pleit voor regels.</a:t>
            </a:r>
          </a:p>
          <a:p>
            <a:r>
              <a:rPr lang="nl-NL" dirty="0" smtClean="0">
                <a:effectLst/>
              </a:rPr>
              <a:t>En zo zijn er heel veel andere voorbeelden. Telkens doemt dezelfde discussie op. Dankzij AI is er steeds meer mogelijk, maar omdat er steeds meer mogelijk is, is er ook steeds meer behoefte aan een goede discussie. Aan wetgeving. Aan regelgeving. Aan nieuwe normen en waarden. En dat blijft achter.</a:t>
            </a:r>
          </a:p>
          <a:p>
            <a:endParaRPr lang="nl-NL" dirty="0" smtClean="0">
              <a:effectLst/>
            </a:endParaRPr>
          </a:p>
          <a:p>
            <a:r>
              <a:rPr lang="nl-NL" dirty="0" smtClean="0">
                <a:effectLst/>
              </a:rPr>
              <a:t>Denk ook aan </a:t>
            </a:r>
          </a:p>
          <a:p>
            <a:endParaRPr lang="nl-NL" dirty="0" smtClean="0">
              <a:effectLst/>
            </a:endParaRPr>
          </a:p>
          <a:p>
            <a:r>
              <a:rPr lang="nl-NL" dirty="0" smtClean="0">
                <a:effectLst/>
              </a:rPr>
              <a:t>Boodschap: Moet je</a:t>
            </a:r>
            <a:r>
              <a:rPr lang="nl-NL" baseline="0" dirty="0" smtClean="0">
                <a:effectLst/>
              </a:rPr>
              <a:t> wel willen wat mogelijk is</a:t>
            </a:r>
            <a:endParaRPr lang="nl-NL" dirty="0" smtClean="0">
              <a:effectLst/>
            </a:endParaRP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17</a:t>
            </a:fld>
            <a:endParaRPr lang="nl-NL"/>
          </a:p>
        </p:txBody>
      </p:sp>
    </p:spTree>
    <p:extLst>
      <p:ext uri="{BB962C8B-B14F-4D97-AF65-F5344CB8AC3E}">
        <p14:creationId xmlns:p14="http://schemas.microsoft.com/office/powerpoint/2010/main" val="918267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smtClean="0">
                <a:effectLst/>
              </a:rPr>
              <a:t>Processen die worden geoptimaliseerd</a:t>
            </a:r>
            <a:r>
              <a:rPr lang="nl-NL" dirty="0" smtClean="0">
                <a:effectLst/>
              </a:rPr>
              <a:t/>
            </a:r>
            <a:br>
              <a:rPr lang="nl-NL" dirty="0" smtClean="0">
                <a:effectLst/>
              </a:rPr>
            </a:br>
            <a:r>
              <a:rPr lang="nl-NL" dirty="0" smtClean="0">
                <a:effectLst/>
              </a:rPr>
              <a:t>Je hebt steeds meer bedrijven die werken onder de eufemistische naam People Analytics of </a:t>
            </a:r>
            <a:r>
              <a:rPr lang="nl-NL" dirty="0" err="1" smtClean="0">
                <a:effectLst/>
              </a:rPr>
              <a:t>Workforce</a:t>
            </a:r>
            <a:r>
              <a:rPr lang="nl-NL" dirty="0" smtClean="0">
                <a:effectLst/>
              </a:rPr>
              <a:t> Analytics. Het idee is dat er data verzameld wordt over hoe mensen werken. Dat kan zijn hoe mensen typen of hoe mensen werken in een magazijn (bijvoorbeeld door ze armbanden te laten dragen) en die data vervolgens te analyseren met AI. Daarna kun je die data weer gebruiken om processen te optimaliseren. Er is best iets voor te zeggen als je baas bijvoorbeeld kijkt naar de geanonimiseerde of metadata van alle mailverkeer en daar een analyse van maakt. </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18</a:t>
            </a:fld>
            <a:endParaRPr lang="nl-NL"/>
          </a:p>
        </p:txBody>
      </p:sp>
    </p:spTree>
    <p:extLst>
      <p:ext uri="{BB962C8B-B14F-4D97-AF65-F5344CB8AC3E}">
        <p14:creationId xmlns:p14="http://schemas.microsoft.com/office/powerpoint/2010/main" val="1078855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effectLst/>
              </a:rPr>
              <a:t>Het wordt een stuk enger wanneer je baas kijkt naar jouw mailgedrag. Of kijkt of jij wel fanatiek genoeg typt. Of genoeg stappen zet in het magazijn. In dat laatste geval hoef je niet bang zijn dat je vervangen wordt door een robot, maar wel dat je behandeld wordt als een robot. Het verschil met vroeger is dat de techniek er rijp voor is, en dat betekent dat de discussie over wat je ermee doet nu echt belangrijk wordt.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19</a:t>
            </a:fld>
            <a:endParaRPr lang="nl-NL"/>
          </a:p>
        </p:txBody>
      </p:sp>
    </p:spTree>
    <p:extLst>
      <p:ext uri="{BB962C8B-B14F-4D97-AF65-F5344CB8AC3E}">
        <p14:creationId xmlns:p14="http://schemas.microsoft.com/office/powerpoint/2010/main" val="572057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20</a:t>
            </a:fld>
            <a:endParaRPr lang="nl-NL"/>
          </a:p>
        </p:txBody>
      </p:sp>
    </p:spTree>
    <p:extLst>
      <p:ext uri="{BB962C8B-B14F-4D97-AF65-F5344CB8AC3E}">
        <p14:creationId xmlns:p14="http://schemas.microsoft.com/office/powerpoint/2010/main" val="3980588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21</a:t>
            </a:fld>
            <a:endParaRPr lang="nl-NL"/>
          </a:p>
        </p:txBody>
      </p:sp>
    </p:spTree>
    <p:extLst>
      <p:ext uri="{BB962C8B-B14F-4D97-AF65-F5344CB8AC3E}">
        <p14:creationId xmlns:p14="http://schemas.microsoft.com/office/powerpoint/2010/main" val="1467024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effectLst/>
              </a:rPr>
              <a:t>Wat is Intelligentie? Wat is kunstmatig?</a:t>
            </a:r>
          </a:p>
          <a:p>
            <a:r>
              <a:rPr lang="nl-NL" dirty="0" smtClean="0">
                <a:effectLst/>
              </a:rPr>
              <a:t>Het is best ingewikkeld om deze vraag te beantwoorden. Maar het is wel belangrijk. Je zou maar in discussies terecht komen met andere mensen over kunstmatige intelligentie, maar allebei over volstrekt iets anders praten. Begrippen als kunstmatig, leven, intelligentie en bewustzijn kunnen veel misverstanden veroorzaken. Ik heb niet de illusie dat wij wél de wijsheid in pacht hebben. Echter, wat we wel kunnen doen, is een aantal definities geven welke we vervolgens consequent op deze site zullen hanteren. Daarvoor maken we dankbaar gebruik van het werk van </a:t>
            </a:r>
            <a:r>
              <a:rPr lang="nl-NL" dirty="0" smtClean="0">
                <a:effectLst/>
                <a:hlinkClick r:id="rId3"/>
              </a:rPr>
              <a:t>Max </a:t>
            </a:r>
            <a:r>
              <a:rPr lang="nl-NL" dirty="0" err="1" smtClean="0">
                <a:effectLst/>
                <a:hlinkClick r:id="rId3"/>
              </a:rPr>
              <a:t>Tegmark</a:t>
            </a:r>
            <a:r>
              <a:rPr lang="nl-NL" dirty="0" smtClean="0">
                <a:effectLst/>
              </a:rPr>
              <a:t> (link naar boek). Life 3.0</a:t>
            </a: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a:t>
            </a:fld>
            <a:endParaRPr lang="nl-NL"/>
          </a:p>
        </p:txBody>
      </p:sp>
    </p:spTree>
    <p:extLst>
      <p:ext uri="{BB962C8B-B14F-4D97-AF65-F5344CB8AC3E}">
        <p14:creationId xmlns:p14="http://schemas.microsoft.com/office/powerpoint/2010/main" val="4285819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idee van een neuraal netwerk is dat het zelf leert</a:t>
            </a:r>
            <a:r>
              <a:rPr lang="nl-NL" baseline="0" dirty="0" smtClean="0"/>
              <a:t> en dat alleen input en output worden gedefinieerd. Voorbeeld van cijfers. Je hebt dus heel veel trainingsdata nodig. Let op, in de </a:t>
            </a:r>
            <a:r>
              <a:rPr lang="nl-NL" baseline="0" dirty="0" err="1" smtClean="0"/>
              <a:t>hidden</a:t>
            </a:r>
            <a:r>
              <a:rPr lang="nl-NL" baseline="0" dirty="0" smtClean="0"/>
              <a:t> </a:t>
            </a:r>
            <a:r>
              <a:rPr lang="nl-NL" baseline="0" dirty="0" err="1" smtClean="0"/>
              <a:t>layer</a:t>
            </a:r>
            <a:r>
              <a:rPr lang="nl-NL" baseline="0" dirty="0" smtClean="0"/>
              <a:t> wordt vaak gewogen, en hoe die weging verfijnd wordt, is het leren.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22</a:t>
            </a:fld>
            <a:endParaRPr lang="nl-NL"/>
          </a:p>
        </p:txBody>
      </p:sp>
    </p:spTree>
    <p:extLst>
      <p:ext uri="{BB962C8B-B14F-4D97-AF65-F5344CB8AC3E}">
        <p14:creationId xmlns:p14="http://schemas.microsoft.com/office/powerpoint/2010/main" val="710210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Daarna vindt weging op weging op weging plaats….</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23</a:t>
            </a:fld>
            <a:endParaRPr lang="nl-NL"/>
          </a:p>
        </p:txBody>
      </p:sp>
    </p:spTree>
    <p:extLst>
      <p:ext uri="{BB962C8B-B14F-4D97-AF65-F5344CB8AC3E}">
        <p14:creationId xmlns:p14="http://schemas.microsoft.com/office/powerpoint/2010/main" val="1788490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dat brengt</a:t>
            </a:r>
            <a:r>
              <a:rPr lang="nl-NL" baseline="0" dirty="0" smtClean="0"/>
              <a:t> ons bij een ander probleem en dat is de uitleg. Waarom komt kunstmatige intelligentie, een neuraal netwerk, machine leren, een algoritme, </a:t>
            </a:r>
            <a:r>
              <a:rPr lang="nl-NL" baseline="0" dirty="0" err="1" smtClean="0"/>
              <a:t>whatever</a:t>
            </a:r>
            <a:r>
              <a:rPr lang="nl-NL" baseline="0" dirty="0" smtClean="0"/>
              <a:t> tot een bepaalde conclusie? Laten we beginnen bij een voorbeeld van </a:t>
            </a:r>
            <a:r>
              <a:rPr lang="nl-NL" baseline="0" dirty="0" err="1" smtClean="0"/>
              <a:t>AlphaGo</a:t>
            </a:r>
            <a:r>
              <a:rPr lang="nl-NL" baseline="0" dirty="0" smtClean="0"/>
              <a:t>. </a:t>
            </a:r>
            <a:r>
              <a:rPr lang="nl-NL" baseline="0" dirty="0" err="1" smtClean="0"/>
              <a:t>AlphaGo</a:t>
            </a:r>
            <a:r>
              <a:rPr lang="nl-NL" baseline="0" dirty="0" smtClean="0"/>
              <a:t> was een bot gebaseerd op neurale netwerk – programmatuur ontworpen om Go te spelen. Het was immers geen uitdaging meer om te winnen met schaken, dat was vooral brute force, dus werd gekeken of ook gewonnen kon worden met Go. Een intuïtief, complex, creatief spel met ontelbare mogelijkheden. Na wat oefenen won </a:t>
            </a:r>
            <a:r>
              <a:rPr lang="nl-NL" baseline="0" dirty="0" err="1" smtClean="0"/>
              <a:t>AlphaGo</a:t>
            </a:r>
            <a:r>
              <a:rPr lang="nl-NL" baseline="0" dirty="0" smtClean="0"/>
              <a:t> in 2016 van Top Go – spelers en in één spelletje deed het een verrassende (onmenselijke) zet. </a:t>
            </a:r>
            <a:r>
              <a:rPr lang="nl-NL" baseline="0" dirty="0" err="1" smtClean="0"/>
              <a:t>Supercreatief</a:t>
            </a:r>
            <a:r>
              <a:rPr lang="nl-NL" baseline="0" dirty="0" smtClean="0"/>
              <a:t> en daardoor won </a:t>
            </a:r>
            <a:r>
              <a:rPr lang="nl-NL" baseline="0" dirty="0" err="1" smtClean="0"/>
              <a:t>AlphaGo</a:t>
            </a:r>
            <a:r>
              <a:rPr lang="nl-NL" baseline="0" dirty="0" smtClean="0"/>
              <a:t>. Fijn. Iedereen vond het prachtig, maar het levert ook een heel andere vraag op, namelijk. Weet iemand WAAROM </a:t>
            </a:r>
            <a:r>
              <a:rPr lang="nl-NL" baseline="0" dirty="0" err="1" smtClean="0"/>
              <a:t>AlphaGo</a:t>
            </a:r>
            <a:r>
              <a:rPr lang="nl-NL" baseline="0" dirty="0" smtClean="0"/>
              <a:t> deze zet deed? Kan iemand het verklaren? Dat blijkt enorm complex.</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24</a:t>
            </a:fld>
            <a:endParaRPr lang="nl-NL"/>
          </a:p>
        </p:txBody>
      </p:sp>
    </p:spTree>
    <p:extLst>
      <p:ext uri="{BB962C8B-B14F-4D97-AF65-F5344CB8AC3E}">
        <p14:creationId xmlns:p14="http://schemas.microsoft.com/office/powerpoint/2010/main" val="195015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Ander voorbeeld, Michael </a:t>
            </a:r>
            <a:r>
              <a:rPr lang="nl-NL" dirty="0" err="1" smtClean="0"/>
              <a:t>Kosinski</a:t>
            </a:r>
            <a:r>
              <a:rPr lang="nl-NL" dirty="0" smtClean="0"/>
              <a:t>, bouwde een ‘machine’ die kon vaststellen wat</a:t>
            </a:r>
            <a:r>
              <a:rPr lang="nl-NL" baseline="0" dirty="0" smtClean="0"/>
              <a:t> iemand zijn </a:t>
            </a:r>
            <a:r>
              <a:rPr lang="nl-NL" baseline="0" dirty="0" err="1" smtClean="0"/>
              <a:t>sexuele</a:t>
            </a:r>
            <a:r>
              <a:rPr lang="nl-NL" baseline="0" dirty="0" smtClean="0"/>
              <a:t> voorkeur was. De </a:t>
            </a:r>
            <a:r>
              <a:rPr lang="nl-NL" baseline="0" dirty="0" err="1" smtClean="0"/>
              <a:t>Gaydar</a:t>
            </a:r>
            <a:r>
              <a:rPr lang="nl-NL" baseline="0" dirty="0" smtClean="0"/>
              <a:t> was origineel vooral een </a:t>
            </a:r>
            <a:r>
              <a:rPr lang="nl-NL" baseline="0" dirty="0" err="1" smtClean="0"/>
              <a:t>urban</a:t>
            </a:r>
            <a:r>
              <a:rPr lang="nl-NL" baseline="0" dirty="0" smtClean="0"/>
              <a:t> </a:t>
            </a:r>
            <a:r>
              <a:rPr lang="nl-NL" baseline="0" dirty="0" err="1" smtClean="0"/>
              <a:t>myth</a:t>
            </a:r>
            <a:r>
              <a:rPr lang="nl-NL" baseline="0" dirty="0" smtClean="0"/>
              <a:t>. </a:t>
            </a:r>
            <a:r>
              <a:rPr lang="nl-NL" baseline="0" dirty="0" err="1" smtClean="0"/>
              <a:t>Homosexuelen</a:t>
            </a:r>
            <a:r>
              <a:rPr lang="nl-NL" baseline="0" dirty="0" smtClean="0"/>
              <a:t> die feilloos konden vaststellen of andere mannen ook </a:t>
            </a:r>
            <a:r>
              <a:rPr lang="nl-NL" baseline="0" dirty="0" err="1" smtClean="0"/>
              <a:t>homosexueel</a:t>
            </a:r>
            <a:r>
              <a:rPr lang="nl-NL" baseline="0" dirty="0" smtClean="0"/>
              <a:t> zijn, maar als ze naar foto’s keken haalden ze slechts 60% (de beste). Het neurale netwerk van </a:t>
            </a:r>
            <a:r>
              <a:rPr lang="nl-NL" baseline="0" dirty="0" err="1" smtClean="0"/>
              <a:t>Kosinski</a:t>
            </a:r>
            <a:r>
              <a:rPr lang="nl-NL" baseline="0" dirty="0" smtClean="0"/>
              <a:t> bereikte 91% (bij mannen), maar dat was niet het meest bijzondere (en er is al veel over gezegd, en onderuit gehaald). Het meest bijzondere was dat </a:t>
            </a:r>
            <a:r>
              <a:rPr lang="nl-NL" baseline="0" dirty="0" err="1" smtClean="0"/>
              <a:t>Kosinski</a:t>
            </a:r>
            <a:r>
              <a:rPr lang="nl-NL" baseline="0" dirty="0" smtClean="0"/>
              <a:t> geen idee had, hoe de machine dat deed.</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26</a:t>
            </a:fld>
            <a:endParaRPr lang="nl-NL"/>
          </a:p>
        </p:txBody>
      </p:sp>
    </p:spTree>
    <p:extLst>
      <p:ext uri="{BB962C8B-B14F-4D97-AF65-F5344CB8AC3E}">
        <p14:creationId xmlns:p14="http://schemas.microsoft.com/office/powerpoint/2010/main" val="2932472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Dus, de machine</a:t>
            </a:r>
            <a:r>
              <a:rPr lang="nl-NL" baseline="0" dirty="0" smtClean="0"/>
              <a:t> keek naar een foto, en zei Gay of straight en daarna vroegen ze het de persoon en dan klopte het in 91% van de gevallen. Hoe, was onduidelijk? En dat is een groot probleem, want mensen hebben om beslissingen te kunnen nemen rechtvaardiging nodig, zeker omdat het ook zo kan zijn dat de machine op de verkeerde gronden de beslissing heeft genomen, omdat het niet alle informatie heeft. </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27</a:t>
            </a:fld>
            <a:endParaRPr lang="nl-NL"/>
          </a:p>
        </p:txBody>
      </p:sp>
    </p:spTree>
    <p:extLst>
      <p:ext uri="{BB962C8B-B14F-4D97-AF65-F5344CB8AC3E}">
        <p14:creationId xmlns:p14="http://schemas.microsoft.com/office/powerpoint/2010/main" val="2872504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Een bekend</a:t>
            </a:r>
            <a:r>
              <a:rPr lang="nl-NL" baseline="0" dirty="0" smtClean="0"/>
              <a:t> voorbeeld is de AI die uitzocht welke mensen met longontsteking de kleinste kans op overlijden hebben. Het resultaat was; mensen met Astma. Na onderzoek bleek de reden dat dat zo is, omdat mensen met astma en een longontsteking sowieso opgenomen worden op de IC. Dat ‘wist’ de AI niet. En het roept de vraag op wat de AI nog meer niet wist en het onderschrijft waarom uitleggen zo belangrijk is.</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28</a:t>
            </a:fld>
            <a:endParaRPr lang="nl-NL"/>
          </a:p>
        </p:txBody>
      </p:sp>
    </p:spTree>
    <p:extLst>
      <p:ext uri="{BB962C8B-B14F-4D97-AF65-F5344CB8AC3E}">
        <p14:creationId xmlns:p14="http://schemas.microsoft.com/office/powerpoint/2010/main" val="870501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smtClean="0"/>
              <a:t>Dat iets zo is, is fijn, maar waarom iets zo is, is veel belangrijker. Dat heeft uiteraard enorme invloed in een wereld met door AI – aangedreven automatic </a:t>
            </a:r>
            <a:r>
              <a:rPr lang="nl-NL" baseline="0" dirty="0" err="1" smtClean="0"/>
              <a:t>decision</a:t>
            </a:r>
            <a:r>
              <a:rPr lang="nl-NL" baseline="0" dirty="0" smtClean="0"/>
              <a:t> systems. Systemen die bepalen of je een lening krijgt, een verzekering, een baan, een plaats op een school, welke behandeling of straf. Of systemen die bepalen wat een auto moet doen in een bepaalde situatie. Als die niet kunnen uitleggen waarom ze tot een beslissing komen, wat blijft er dan over van onze menselijkheid. En dat is niet het enige probleem met ADS-en…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29</a:t>
            </a:fld>
            <a:endParaRPr lang="nl-NL"/>
          </a:p>
        </p:txBody>
      </p:sp>
    </p:spTree>
    <p:extLst>
      <p:ext uri="{BB962C8B-B14F-4D97-AF65-F5344CB8AC3E}">
        <p14:creationId xmlns:p14="http://schemas.microsoft.com/office/powerpoint/2010/main" val="4077315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Probleem 1: zijn dan de vooroordelen. Een AI moet je trainen met data, en data is historisch en dus vol met vooroordelen.</a:t>
            </a:r>
            <a:r>
              <a:rPr lang="nl-NL" baseline="0" dirty="0" smtClean="0"/>
              <a:t> </a:t>
            </a:r>
            <a:r>
              <a:rPr lang="nl-NL" dirty="0" smtClean="0"/>
              <a:t>Een</a:t>
            </a:r>
            <a:r>
              <a:rPr lang="nl-NL" baseline="0" dirty="0" smtClean="0"/>
              <a:t> vooroordeel zegt namelijk niets over een persoon, maar je hebt vaak wel gelijk over de groep. Bijvoorbeeld, alle Duitsers hebben bierbuiken: vooroordelen. Duitsers hebben gemiddeld vaker een bierbuik/zijn zwaarder dan andere Europeanen (hartstikke waar). Dus, je kunt wel software hebben om vooroordelen eruit te halen (FAIR, </a:t>
            </a:r>
            <a:r>
              <a:rPr lang="nl-NL" baseline="0" dirty="0" err="1" smtClean="0"/>
              <a:t>etc</a:t>
            </a:r>
            <a:r>
              <a:rPr lang="nl-NL" baseline="0" dirty="0" smtClean="0"/>
              <a:t>…) maar welke wel en welke niet. Bijvoorbeeld, de software kijkt niet of je een vrouw bent., ja…., maar vrouwen als groep plegen veel minder recidive… En nu? Beetje oneerlijk tegenover vrouwen. En hoe zit het dan met ras….? Ontdoen van vooroordelen is net zo oneerlijk….</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30</a:t>
            </a:fld>
            <a:endParaRPr lang="nl-NL"/>
          </a:p>
        </p:txBody>
      </p:sp>
    </p:spTree>
    <p:extLst>
      <p:ext uri="{BB962C8B-B14F-4D97-AF65-F5344CB8AC3E}">
        <p14:creationId xmlns:p14="http://schemas.microsoft.com/office/powerpoint/2010/main" val="3900566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Probleem 2. Je</a:t>
            </a:r>
            <a:r>
              <a:rPr lang="nl-NL" baseline="0" dirty="0" smtClean="0"/>
              <a:t> hebt niet alle data. Je kijkt naar data die in het systeem zit, maar zie je daarmee het hele plaatje. Denk nog eens aan het astma – voorbeeld. Data die je niet meeneemt, is misschien wel net zo bepalend, als data die je wel meeneemt! Daarom is het ook zo belangrijk dat de AI zich verklaart en dat je als mens kunt protesteren tegen besluiten (zoals in de GDPR staat!).</a:t>
            </a:r>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31</a:t>
            </a:fld>
            <a:endParaRPr lang="nl-NL"/>
          </a:p>
        </p:txBody>
      </p:sp>
    </p:spTree>
    <p:extLst>
      <p:ext uri="{BB962C8B-B14F-4D97-AF65-F5344CB8AC3E}">
        <p14:creationId xmlns:p14="http://schemas.microsoft.com/office/powerpoint/2010/main" val="726717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Een ander</a:t>
            </a:r>
            <a:r>
              <a:rPr lang="nl-NL" baseline="0" dirty="0" smtClean="0"/>
              <a:t> probleem met ADS-en is dat wij heel erg geneigd zijn om te geloven in technologie. In de adviezen / opdrachten door geautomatiseerde systemen. </a:t>
            </a:r>
            <a:r>
              <a:rPr lang="nl-NL" baseline="0" dirty="0" err="1" smtClean="0"/>
              <a:t>Death</a:t>
            </a:r>
            <a:r>
              <a:rPr lang="nl-NL" baseline="0" dirty="0" smtClean="0"/>
              <a:t> </a:t>
            </a:r>
            <a:r>
              <a:rPr lang="nl-NL" baseline="0" dirty="0" err="1" smtClean="0"/>
              <a:t>by</a:t>
            </a:r>
            <a:r>
              <a:rPr lang="nl-NL" baseline="0" dirty="0" smtClean="0"/>
              <a:t> GPS is in </a:t>
            </a:r>
            <a:r>
              <a:rPr lang="nl-NL" baseline="0" dirty="0" err="1" smtClean="0"/>
              <a:t>Death</a:t>
            </a:r>
            <a:r>
              <a:rPr lang="nl-NL" baseline="0" dirty="0" smtClean="0"/>
              <a:t> </a:t>
            </a:r>
            <a:r>
              <a:rPr lang="nl-NL" baseline="0" dirty="0" err="1" smtClean="0"/>
              <a:t>Valley</a:t>
            </a:r>
            <a:r>
              <a:rPr lang="nl-NL" baseline="0" dirty="0" smtClean="0"/>
              <a:t> daarom ook een gevleugelde term voor mensen die blind hun </a:t>
            </a:r>
            <a:r>
              <a:rPr lang="nl-NL" baseline="0" smtClean="0"/>
              <a:t>GPS volgden.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32</a:t>
            </a:fld>
            <a:endParaRPr lang="nl-NL"/>
          </a:p>
        </p:txBody>
      </p:sp>
    </p:spTree>
    <p:extLst>
      <p:ext uri="{BB962C8B-B14F-4D97-AF65-F5344CB8AC3E}">
        <p14:creationId xmlns:p14="http://schemas.microsoft.com/office/powerpoint/2010/main" val="2893806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Simpele definitie: het is kunstmatig als het niet biologisch / organisch is. Maar laten we er wat dieper</a:t>
            </a:r>
            <a:r>
              <a:rPr lang="nl-NL" baseline="0" dirty="0" smtClean="0">
                <a:effectLst/>
              </a:rPr>
              <a:t> naar kijken:</a:t>
            </a:r>
            <a:endParaRPr lang="nl-NL" dirty="0" smtClean="0">
              <a:effectLst/>
            </a:endParaRPr>
          </a:p>
          <a:p>
            <a:endParaRPr lang="nl-NL" dirty="0" smtClean="0">
              <a:effectLst/>
            </a:endParaRPr>
          </a:p>
          <a:p>
            <a:r>
              <a:rPr lang="nl-NL" dirty="0" smtClean="0">
                <a:effectLst/>
              </a:rPr>
              <a:t>De eerste vraag is, </a:t>
            </a:r>
            <a:r>
              <a:rPr lang="nl-NL" b="1" dirty="0" smtClean="0">
                <a:effectLst/>
              </a:rPr>
              <a:t>wat is leven?</a:t>
            </a:r>
            <a:r>
              <a:rPr lang="nl-NL" dirty="0" smtClean="0">
                <a:effectLst/>
              </a:rPr>
              <a:t> Laten we zeggen dat een leven een proces is, dat zijn complexiteit kan handhaven en zich kan repliceren. Als je er zo naar kijkt, heb je 3 verschillende stadiums van leven. Life 1.0 is simpel. Zeg, een worm. Het kan overleven en het kan zich repliceren. Life 2.0 is complexer. Het kan hetzelfde als life 1.0 maar het kan ook zijn software ontwerpen. Bijvoorbeeld, iemand die iets leert of afleert verbetert zijn software. Life 3.0 is technologisch. Dit leven kan overleven, repliceren, zijn software ontwerpen en zijn hardware ontwerpen. Momenteel zitten we in de fase van life 2.0 met componenten van life 3.0. Wij mensen kunnen bijvoorbeeld steeds beter onze eigen hardware ontwerpen. Denk maar aan een bril, een prothese, een </a:t>
            </a:r>
            <a:r>
              <a:rPr lang="nl-NL" dirty="0" err="1" smtClean="0">
                <a:effectLst/>
              </a:rPr>
              <a:t>pace-maker</a:t>
            </a:r>
            <a:r>
              <a:rPr lang="nl-NL" dirty="0" smtClean="0">
                <a:effectLst/>
              </a:rPr>
              <a:t> en ga zo maar door. </a:t>
            </a:r>
          </a:p>
          <a:p>
            <a:endParaRPr lang="nl-NL" dirty="0" smtClean="0">
              <a:effectLst/>
            </a:endParaRPr>
          </a:p>
          <a:p>
            <a:r>
              <a:rPr lang="nl-NL" dirty="0" smtClean="0">
                <a:effectLst/>
              </a:rPr>
              <a:t>Vraag: waar zitten wij als mensen nu?</a:t>
            </a:r>
            <a:br>
              <a:rPr lang="nl-NL" dirty="0" smtClean="0">
                <a:effectLst/>
              </a:rPr>
            </a:br>
            <a:r>
              <a:rPr lang="nl-NL" dirty="0" smtClean="0">
                <a:effectLst/>
              </a:rPr>
              <a:t>Vraag: Wat is een computervirus?</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a:t>
            </a:fld>
            <a:endParaRPr lang="nl-NL"/>
          </a:p>
        </p:txBody>
      </p:sp>
    </p:spTree>
    <p:extLst>
      <p:ext uri="{BB962C8B-B14F-4D97-AF65-F5344CB8AC3E}">
        <p14:creationId xmlns:p14="http://schemas.microsoft.com/office/powerpoint/2010/main" val="1745342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33</a:t>
            </a:fld>
            <a:endParaRPr lang="nl-NL"/>
          </a:p>
        </p:txBody>
      </p:sp>
    </p:spTree>
    <p:extLst>
      <p:ext uri="{BB962C8B-B14F-4D97-AF65-F5344CB8AC3E}">
        <p14:creationId xmlns:p14="http://schemas.microsoft.com/office/powerpoint/2010/main" val="4197643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34</a:t>
            </a:fld>
            <a:endParaRPr lang="nl-NL"/>
          </a:p>
        </p:txBody>
      </p:sp>
    </p:spTree>
    <p:extLst>
      <p:ext uri="{BB962C8B-B14F-4D97-AF65-F5344CB8AC3E}">
        <p14:creationId xmlns:p14="http://schemas.microsoft.com/office/powerpoint/2010/main" val="739624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Dat verhaal begint bij</a:t>
            </a:r>
            <a:r>
              <a:rPr lang="nl-NL" baseline="0" dirty="0" smtClean="0"/>
              <a:t> de </a:t>
            </a:r>
            <a:r>
              <a:rPr lang="nl-NL" baseline="0" dirty="0" err="1" smtClean="0"/>
              <a:t>Finger</a:t>
            </a:r>
            <a:r>
              <a:rPr lang="nl-NL" baseline="0" dirty="0" smtClean="0"/>
              <a:t> Family. Een kinderliedje met een vadervinger, en een moedervinger, tot een baby vinger met een liedje, dat ik niet zal laten horen, want het blijft in je kop zitten. De </a:t>
            </a:r>
            <a:r>
              <a:rPr lang="nl-NL" baseline="0" dirty="0" err="1" smtClean="0"/>
              <a:t>Finger</a:t>
            </a:r>
            <a:r>
              <a:rPr lang="nl-NL" baseline="0" dirty="0" smtClean="0"/>
              <a:t> Family is heel populair op YouTube.</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36</a:t>
            </a:fld>
            <a:endParaRPr lang="nl-NL"/>
          </a:p>
        </p:txBody>
      </p:sp>
    </p:spTree>
    <p:extLst>
      <p:ext uri="{BB962C8B-B14F-4D97-AF65-F5344CB8AC3E}">
        <p14:creationId xmlns:p14="http://schemas.microsoft.com/office/powerpoint/2010/main" val="2719556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er zijn letterlijk 100.000-en varianten van… in</a:t>
            </a:r>
            <a:r>
              <a:rPr lang="nl-NL" baseline="0" dirty="0" smtClean="0"/>
              <a:t> allerlei talen en met allerlei accenten….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37</a:t>
            </a:fld>
            <a:endParaRPr lang="nl-NL"/>
          </a:p>
        </p:txBody>
      </p:sp>
    </p:spTree>
    <p:extLst>
      <p:ext uri="{BB962C8B-B14F-4D97-AF65-F5344CB8AC3E}">
        <p14:creationId xmlns:p14="http://schemas.microsoft.com/office/powerpoint/2010/main" val="3891963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met allerlei andere dingen die populair</a:t>
            </a:r>
            <a:r>
              <a:rPr lang="nl-NL" baseline="0" dirty="0" smtClean="0"/>
              <a:t> zijn op internet op de vingers. Superhelden, Ronaldo, Tomas de Trein, </a:t>
            </a:r>
            <a:r>
              <a:rPr lang="nl-NL" baseline="0" dirty="0" err="1" smtClean="0"/>
              <a:t>Pegga</a:t>
            </a:r>
            <a:r>
              <a:rPr lang="nl-NL" baseline="0" dirty="0" smtClean="0"/>
              <a:t> Pip, </a:t>
            </a:r>
            <a:r>
              <a:rPr lang="nl-NL" baseline="0" dirty="0" err="1" smtClean="0"/>
              <a:t>Cars</a:t>
            </a:r>
            <a:r>
              <a:rPr lang="nl-NL" baseline="0" dirty="0" smtClean="0"/>
              <a:t>, </a:t>
            </a:r>
            <a:r>
              <a:rPr lang="nl-NL" baseline="0" dirty="0" err="1" smtClean="0"/>
              <a:t>Minecraft</a:t>
            </a:r>
            <a:r>
              <a:rPr lang="nl-NL" baseline="0" dirty="0" smtClean="0"/>
              <a:t>, </a:t>
            </a:r>
            <a:r>
              <a:rPr lang="nl-NL" baseline="0" dirty="0" err="1" smtClean="0"/>
              <a:t>Fortnite</a:t>
            </a:r>
            <a:r>
              <a:rPr lang="nl-NL" baseline="0" dirty="0" smtClean="0"/>
              <a:t> Figuren, Smurfen, en ga zo maar door….</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38</a:t>
            </a:fld>
            <a:endParaRPr lang="nl-NL"/>
          </a:p>
        </p:txBody>
      </p:sp>
    </p:spTree>
    <p:extLst>
      <p:ext uri="{BB962C8B-B14F-4D97-AF65-F5344CB8AC3E}">
        <p14:creationId xmlns:p14="http://schemas.microsoft.com/office/powerpoint/2010/main" val="1946673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uiteindelijk is er natuurlijk de wet van </a:t>
            </a:r>
            <a:r>
              <a:rPr lang="nl-NL" dirty="0" err="1" smtClean="0"/>
              <a:t>Godwin</a:t>
            </a:r>
            <a:r>
              <a:rPr lang="nl-NL" dirty="0" smtClean="0"/>
              <a:t>…. Bedacht in 1990 als tegenbeweging van iets wat hem irriteerde, maar nog steeds waar. Als een discussie langer duurt op Internet, of als iets</a:t>
            </a:r>
            <a:r>
              <a:rPr lang="nl-NL" baseline="0" dirty="0" smtClean="0"/>
              <a:t> nagedaan wordt, benadert de kans dat Hitler of Nazi’s opduiken 100%.</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39</a:t>
            </a:fld>
            <a:endParaRPr lang="nl-NL"/>
          </a:p>
        </p:txBody>
      </p:sp>
    </p:spTree>
    <p:extLst>
      <p:ext uri="{BB962C8B-B14F-4D97-AF65-F5344CB8AC3E}">
        <p14:creationId xmlns:p14="http://schemas.microsoft.com/office/powerpoint/2010/main" val="2731072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jawel…. En</a:t>
            </a:r>
            <a:r>
              <a:rPr lang="nl-NL" baseline="0" dirty="0" smtClean="0"/>
              <a:t> denk wel, kinderen kijken hier naar. Ouders hebben vaak een manier gevonden om kinderen stil te krijgen, bijvoorbeeld in een restaurant, en dat doen ze vaak met een scherm. Op dat scherm, YouTube, worden video’s aangeraden, en dat zijn vaak vreemde varianten op een bekend thema (in dit geval de Family </a:t>
            </a:r>
            <a:r>
              <a:rPr lang="nl-NL" baseline="0" dirty="0" err="1" smtClean="0"/>
              <a:t>Finger</a:t>
            </a:r>
            <a:r>
              <a:rPr lang="nl-NL" baseline="0" dirty="0" smtClean="0"/>
              <a:t> Song). Maar die varianten worden steeds enger, en vreemder. Pak maar eens een leeg account, begin met de Family </a:t>
            </a:r>
            <a:r>
              <a:rPr lang="nl-NL" baseline="0" dirty="0" err="1" smtClean="0"/>
              <a:t>Finger</a:t>
            </a:r>
            <a:r>
              <a:rPr lang="nl-NL" baseline="0" dirty="0" smtClean="0"/>
              <a:t> Song, en zet YouTube op </a:t>
            </a:r>
            <a:r>
              <a:rPr lang="nl-NL" baseline="0" dirty="0" err="1" smtClean="0"/>
              <a:t>autoplay</a:t>
            </a:r>
            <a:r>
              <a:rPr lang="nl-NL" baseline="0" dirty="0" smtClean="0"/>
              <a:t>. Een vreemde, vervreemdende, bizarre en enge wereld zal zich voor u ontvouwen. En daar kijken onze kinderen naar!</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40</a:t>
            </a:fld>
            <a:endParaRPr lang="nl-NL"/>
          </a:p>
        </p:txBody>
      </p:sp>
    </p:spTree>
    <p:extLst>
      <p:ext uri="{BB962C8B-B14F-4D97-AF65-F5344CB8AC3E}">
        <p14:creationId xmlns:p14="http://schemas.microsoft.com/office/powerpoint/2010/main" val="5542957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a:t>
            </a:r>
            <a:r>
              <a:rPr lang="nl-NL" baseline="0" dirty="0" smtClean="0"/>
              <a:t> is ook volledig onduidelijk wie de video’s maakt. Zijn het BOTS, mensen, zolderkamer – amateurs… </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41</a:t>
            </a:fld>
            <a:endParaRPr lang="nl-NL"/>
          </a:p>
        </p:txBody>
      </p:sp>
    </p:spTree>
    <p:extLst>
      <p:ext uri="{BB962C8B-B14F-4D97-AF65-F5344CB8AC3E}">
        <p14:creationId xmlns:p14="http://schemas.microsoft.com/office/powerpoint/2010/main" val="430677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Van de titels</a:t>
            </a:r>
            <a:r>
              <a:rPr lang="nl-NL" baseline="0" dirty="0" smtClean="0"/>
              <a:t> word je niet wijzer, dat is een zogenaamde woordensoep ontworpen om algoritmes aan te spreken die video’s aanbevelen. Ze zijn gemaakt door software om te praten tegen andere software. Een vreemde wereld ontvouwt zich. En we weten ook al lang dat veel views gegenereerd worden door bots. YouTube verzet zich daartegen, maar hoe fanatiek. Dus misschien hebben we hier bots, die titels genereren om te verwerken door andere bots, zodat er naar gekeken kan worden door weer andere bots…. Of nog erger peuters.</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43</a:t>
            </a:fld>
            <a:endParaRPr lang="nl-NL"/>
          </a:p>
        </p:txBody>
      </p:sp>
    </p:spTree>
    <p:extLst>
      <p:ext uri="{BB962C8B-B14F-4D97-AF65-F5344CB8AC3E}">
        <p14:creationId xmlns:p14="http://schemas.microsoft.com/office/powerpoint/2010/main" val="3469995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uiteindelijk spelen</a:t>
            </a:r>
            <a:r>
              <a:rPr lang="nl-NL" baseline="0" dirty="0" smtClean="0"/>
              <a:t> er dan ook nog vaak echte mensen in. Want iemand moet wel invulling geven aan de titels om een te grote hoeveelheid duimpjes naar beneden te voorkomen. Deze acteurs, in dit geval de begraven baby en spiderman, zijn de ultieme </a:t>
            </a:r>
            <a:r>
              <a:rPr lang="nl-NL" baseline="0" dirty="0" err="1" smtClean="0"/>
              <a:t>meat</a:t>
            </a:r>
            <a:r>
              <a:rPr lang="nl-NL" baseline="0" dirty="0" smtClean="0"/>
              <a:t> </a:t>
            </a:r>
            <a:r>
              <a:rPr lang="nl-NL" baseline="0" dirty="0" err="1" smtClean="0"/>
              <a:t>based</a:t>
            </a:r>
            <a:r>
              <a:rPr lang="nl-NL" baseline="0" dirty="0" smtClean="0"/>
              <a:t> algoritmes. Ze spelen iets na wat – volgens de algoritmes – de meeste views genereert. En, vergeet niet, dit zijn echte mensen met dromen, gedachtes en misschien wel kinderen, die in een luier de fantasieën van een algoritme uitleven. En onze kinderen kijken ernaar. </a:t>
            </a:r>
          </a:p>
          <a:p>
            <a:endParaRPr lang="nl-NL" baseline="0" dirty="0" smtClean="0"/>
          </a:p>
          <a:p>
            <a:r>
              <a:rPr lang="nl-NL" baseline="0" dirty="0" smtClean="0"/>
              <a:t>En misschien nog wel erger, deze mensen snappen – uiteraard – niet waarom het zo belangrijk is dat Spiderman de baby begraaft… </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44</a:t>
            </a:fld>
            <a:endParaRPr lang="nl-NL"/>
          </a:p>
        </p:txBody>
      </p:sp>
    </p:spTree>
    <p:extLst>
      <p:ext uri="{BB962C8B-B14F-4D97-AF65-F5344CB8AC3E}">
        <p14:creationId xmlns:p14="http://schemas.microsoft.com/office/powerpoint/2010/main" val="3696438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De tweede vraag die je eigenlijk moet beantwoorden is: </a:t>
            </a:r>
            <a:r>
              <a:rPr lang="nl-NL" b="1" dirty="0" smtClean="0">
                <a:effectLst/>
              </a:rPr>
              <a:t>wat is intelligentie?</a:t>
            </a:r>
            <a:r>
              <a:rPr lang="nl-NL" dirty="0" smtClean="0">
                <a:effectLst/>
              </a:rPr>
              <a:t> Dat is best wel een ingewikkelde vraag, waar veel debat over kan zijn. De beste manier om dat debat te omzeilen, is opnieuw om zelf te kiezen voor een definitie en die consequent te hanteren in het vervolg. Op technofilosofie.com hanteren we de definitie: </a:t>
            </a:r>
            <a:r>
              <a:rPr lang="nl-NL" b="1" dirty="0" smtClean="0">
                <a:effectLst/>
              </a:rPr>
              <a:t>intelligentie is het vermogen om complexe doelen te bereiken</a:t>
            </a:r>
            <a:r>
              <a:rPr lang="nl-NL" dirty="0" smtClean="0">
                <a:effectLst/>
              </a:rPr>
              <a:t>. Als je die definitie hanteert heb je verschillende verdere verfijningen van deze definitie. Je hebt bijvoorbeeld</a:t>
            </a:r>
            <a:r>
              <a:rPr lang="nl-NL" b="1" dirty="0" smtClean="0">
                <a:effectLst/>
              </a:rPr>
              <a:t> beperkte intelligentie.</a:t>
            </a:r>
            <a:r>
              <a:rPr lang="nl-NL" dirty="0" smtClean="0">
                <a:effectLst/>
              </a:rPr>
              <a:t> Dat is het vermogen om een beperkt aantal doelstellingen te bereiken. Dat is een calculator, een schaakcomputer, een zelfrijdende auto, een computerdokter. Het kunnen dus hele intelligente dingen zijn die er gebeuren, maar wel beperkt. Daarnaast heb je </a:t>
            </a:r>
            <a:r>
              <a:rPr lang="nl-NL" b="1" dirty="0" smtClean="0">
                <a:effectLst/>
              </a:rPr>
              <a:t>algemene intelligentie</a:t>
            </a:r>
            <a:r>
              <a:rPr lang="nl-NL" dirty="0" smtClean="0">
                <a:effectLst/>
              </a:rPr>
              <a:t>. Dat is het vermogen om nagenoeg iedere doelstelling te bereiken, waaronder het aanleren van nieuwe vermogens. </a:t>
            </a:r>
          </a:p>
          <a:p>
            <a:endParaRPr lang="nl-NL" dirty="0" smtClean="0">
              <a:effectLst/>
            </a:endParaRPr>
          </a:p>
          <a:p>
            <a:r>
              <a:rPr lang="nl-NL" dirty="0" smtClean="0">
                <a:effectLst/>
              </a:rPr>
              <a:t>Als je deze definitie</a:t>
            </a:r>
            <a:r>
              <a:rPr lang="nl-NL" baseline="0" dirty="0" smtClean="0">
                <a:effectLst/>
              </a:rPr>
              <a:t> hanteert wat is dan een neurologisch netwerk?</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6</a:t>
            </a:fld>
            <a:endParaRPr lang="nl-NL"/>
          </a:p>
        </p:txBody>
      </p:sp>
    </p:spTree>
    <p:extLst>
      <p:ext uri="{BB962C8B-B14F-4D97-AF65-F5344CB8AC3E}">
        <p14:creationId xmlns:p14="http://schemas.microsoft.com/office/powerpoint/2010/main" val="1894366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Deepdream</a:t>
            </a:r>
            <a:r>
              <a:rPr lang="nl-NL" dirty="0" smtClean="0"/>
              <a:t> is een project van Google</a:t>
            </a:r>
            <a:r>
              <a:rPr lang="nl-NL" baseline="0" dirty="0" smtClean="0"/>
              <a:t> waarbij eigenlijk een bestaand neuraal netwerk wordt omgedraaid. Bijvoorbeeld er is een AI die in staat is om afbeeldingen te herkennen. Middels een neuraal netwerk zegt de AI dat is een fiets of een auto. Maar wat nu als je een afbeelding aan de andere kant invoert, dacht Alexander </a:t>
            </a:r>
            <a:r>
              <a:rPr lang="nl-NL" baseline="0" dirty="0" err="1" smtClean="0"/>
              <a:t>Mordvintsev</a:t>
            </a:r>
            <a:r>
              <a:rPr lang="nl-NL" baseline="0" dirty="0" smtClean="0"/>
              <a:t>. Je vraagt dan niet, wat is dit, maar wat wil je erin zien. Net als een gezicht in de wolken. Hij voerde een kat op een boomstam in, en het resultaat was een monster met ogen…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46</a:t>
            </a:fld>
            <a:endParaRPr lang="nl-NL"/>
          </a:p>
        </p:txBody>
      </p:sp>
    </p:spTree>
    <p:extLst>
      <p:ext uri="{BB962C8B-B14F-4D97-AF65-F5344CB8AC3E}">
        <p14:creationId xmlns:p14="http://schemas.microsoft.com/office/powerpoint/2010/main" val="26964492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47</a:t>
            </a:fld>
            <a:endParaRPr lang="nl-NL"/>
          </a:p>
        </p:txBody>
      </p:sp>
    </p:spTree>
    <p:extLst>
      <p:ext uri="{BB962C8B-B14F-4D97-AF65-F5344CB8AC3E}">
        <p14:creationId xmlns:p14="http://schemas.microsoft.com/office/powerpoint/2010/main" val="3608378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48</a:t>
            </a:fld>
            <a:endParaRPr lang="nl-NL"/>
          </a:p>
        </p:txBody>
      </p:sp>
    </p:spTree>
    <p:extLst>
      <p:ext uri="{BB962C8B-B14F-4D97-AF65-F5344CB8AC3E}">
        <p14:creationId xmlns:p14="http://schemas.microsoft.com/office/powerpoint/2010/main" val="2935992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smtClean="0">
                <a:effectLst/>
              </a:rPr>
              <a:t>Dit</a:t>
            </a:r>
            <a:r>
              <a:rPr lang="en-US" dirty="0" smtClean="0">
                <a:effectLst/>
              </a:rPr>
              <a:t> is </a:t>
            </a:r>
            <a:r>
              <a:rPr lang="en-US" dirty="0" err="1" smtClean="0">
                <a:effectLst/>
              </a:rPr>
              <a:t>een</a:t>
            </a:r>
            <a:r>
              <a:rPr lang="en-US" dirty="0" smtClean="0">
                <a:effectLst/>
              </a:rPr>
              <a:t> </a:t>
            </a:r>
            <a:r>
              <a:rPr lang="en-US" dirty="0" err="1" smtClean="0">
                <a:effectLst/>
              </a:rPr>
              <a:t>bekend</a:t>
            </a:r>
            <a:r>
              <a:rPr lang="en-US" dirty="0" smtClean="0">
                <a:effectLst/>
              </a:rPr>
              <a:t> </a:t>
            </a:r>
            <a:r>
              <a:rPr lang="en-US" dirty="0" err="1" smtClean="0">
                <a:effectLst/>
              </a:rPr>
              <a:t>verhaal</a:t>
            </a:r>
            <a:r>
              <a:rPr lang="en-US" dirty="0" smtClean="0">
                <a:effectLst/>
              </a:rPr>
              <a:t>. </a:t>
            </a:r>
            <a:r>
              <a:rPr lang="en-US" dirty="0" err="1" smtClean="0">
                <a:effectLst/>
              </a:rPr>
              <a:t>Dit</a:t>
            </a:r>
            <a:r>
              <a:rPr lang="en-US" baseline="0" dirty="0" smtClean="0">
                <a:effectLst/>
              </a:rPr>
              <a:t> is </a:t>
            </a:r>
            <a:r>
              <a:rPr lang="en-US" baseline="0" dirty="0" err="1" smtClean="0">
                <a:effectLst/>
              </a:rPr>
              <a:t>Tay</a:t>
            </a:r>
            <a:r>
              <a:rPr lang="en-US" baseline="0" dirty="0" smtClean="0">
                <a:effectLst/>
              </a:rPr>
              <a:t>, the </a:t>
            </a:r>
            <a:r>
              <a:rPr lang="en-US" baseline="0" dirty="0" err="1" smtClean="0">
                <a:effectLst/>
              </a:rPr>
              <a:t>Chatbot</a:t>
            </a:r>
            <a:r>
              <a:rPr lang="en-US" baseline="0" dirty="0" smtClean="0">
                <a:effectLst/>
              </a:rPr>
              <a:t> met </a:t>
            </a:r>
            <a:r>
              <a:rPr lang="en-US" baseline="0" dirty="0" err="1" smtClean="0">
                <a:effectLst/>
              </a:rPr>
              <a:t>kunstmatige</a:t>
            </a:r>
            <a:r>
              <a:rPr lang="en-US" baseline="0" dirty="0" smtClean="0">
                <a:effectLst/>
              </a:rPr>
              <a:t> </a:t>
            </a:r>
            <a:r>
              <a:rPr lang="en-US" baseline="0" dirty="0" err="1" smtClean="0">
                <a:effectLst/>
              </a:rPr>
              <a:t>intelligentie</a:t>
            </a:r>
            <a:r>
              <a:rPr lang="en-US" baseline="0" dirty="0" smtClean="0">
                <a:effectLst/>
              </a:rPr>
              <a:t> van Microsoft. </a:t>
            </a:r>
            <a:r>
              <a:rPr lang="en-US" baseline="0" dirty="0" err="1" smtClean="0">
                <a:effectLst/>
              </a:rPr>
              <a:t>Ze</a:t>
            </a:r>
            <a:r>
              <a:rPr lang="en-US" baseline="0" dirty="0" smtClean="0">
                <a:effectLst/>
              </a:rPr>
              <a:t> </a:t>
            </a:r>
            <a:r>
              <a:rPr lang="en-US" baseline="0" dirty="0" err="1" smtClean="0">
                <a:effectLst/>
              </a:rPr>
              <a:t>verscheen</a:t>
            </a:r>
            <a:r>
              <a:rPr lang="en-US" baseline="0" dirty="0" smtClean="0">
                <a:effectLst/>
              </a:rPr>
              <a:t> op internet </a:t>
            </a:r>
            <a:r>
              <a:rPr lang="en-US" baseline="0" dirty="0" err="1" smtClean="0">
                <a:effectLst/>
              </a:rPr>
              <a:t>als</a:t>
            </a:r>
            <a:r>
              <a:rPr lang="en-US" baseline="0" dirty="0" smtClean="0">
                <a:effectLst/>
              </a:rPr>
              <a:t> </a:t>
            </a:r>
            <a:r>
              <a:rPr lang="en-US" baseline="0" dirty="0" err="1" smtClean="0">
                <a:effectLst/>
              </a:rPr>
              <a:t>een</a:t>
            </a:r>
            <a:r>
              <a:rPr lang="en-US" baseline="0" dirty="0" smtClean="0">
                <a:effectLst/>
              </a:rPr>
              <a:t> </a:t>
            </a:r>
            <a:r>
              <a:rPr lang="en-US" baseline="0" dirty="0" err="1" smtClean="0">
                <a:effectLst/>
              </a:rPr>
              <a:t>onschuldig</a:t>
            </a:r>
            <a:r>
              <a:rPr lang="en-US" baseline="0" dirty="0" smtClean="0">
                <a:effectLst/>
              </a:rPr>
              <a:t> </a:t>
            </a:r>
            <a:r>
              <a:rPr lang="en-US" baseline="0" dirty="0" err="1" smtClean="0">
                <a:effectLst/>
              </a:rPr>
              <a:t>tienermeisje</a:t>
            </a:r>
            <a:r>
              <a:rPr lang="en-US" baseline="0" dirty="0" smtClean="0">
                <a:effectLst/>
              </a:rPr>
              <a:t> maar </a:t>
            </a:r>
            <a:r>
              <a:rPr lang="en-US" baseline="0" dirty="0" err="1" smtClean="0">
                <a:effectLst/>
              </a:rPr>
              <a:t>binnen</a:t>
            </a:r>
            <a:r>
              <a:rPr lang="en-US" baseline="0" dirty="0" smtClean="0">
                <a:effectLst/>
              </a:rPr>
              <a:t> 24 </a:t>
            </a:r>
            <a:r>
              <a:rPr lang="en-US" baseline="0" dirty="0" err="1" smtClean="0">
                <a:effectLst/>
              </a:rPr>
              <a:t>uur</a:t>
            </a:r>
            <a:r>
              <a:rPr lang="en-US" baseline="0" dirty="0" smtClean="0">
                <a:effectLst/>
              </a:rPr>
              <a:t> </a:t>
            </a:r>
            <a:r>
              <a:rPr lang="en-US" baseline="0" dirty="0" err="1" smtClean="0">
                <a:effectLst/>
              </a:rPr>
              <a:t>gedroeg</a:t>
            </a:r>
            <a:r>
              <a:rPr lang="en-US" baseline="0" dirty="0" smtClean="0">
                <a:effectLst/>
              </a:rPr>
              <a:t> </a:t>
            </a:r>
            <a:r>
              <a:rPr lang="en-US" baseline="0" dirty="0" err="1" smtClean="0">
                <a:effectLst/>
              </a:rPr>
              <a:t>ze</a:t>
            </a:r>
            <a:r>
              <a:rPr lang="en-US" baseline="0" dirty="0" smtClean="0">
                <a:effectLst/>
              </a:rPr>
              <a:t> </a:t>
            </a:r>
            <a:r>
              <a:rPr lang="en-US" baseline="0" dirty="0" err="1" smtClean="0">
                <a:effectLst/>
              </a:rPr>
              <a:t>zich</a:t>
            </a:r>
            <a:r>
              <a:rPr lang="en-US" baseline="0" dirty="0" smtClean="0">
                <a:effectLst/>
              </a:rPr>
              <a:t> </a:t>
            </a:r>
            <a:r>
              <a:rPr lang="en-US" baseline="0" dirty="0" err="1" smtClean="0">
                <a:effectLst/>
              </a:rPr>
              <a:t>als</a:t>
            </a:r>
            <a:r>
              <a:rPr lang="en-US" baseline="0" dirty="0" smtClean="0">
                <a:effectLst/>
              </a:rPr>
              <a:t> het </a:t>
            </a:r>
            <a:r>
              <a:rPr lang="en-US" baseline="0" dirty="0" err="1" smtClean="0">
                <a:effectLst/>
              </a:rPr>
              <a:t>meest</a:t>
            </a:r>
            <a:r>
              <a:rPr lang="en-US" baseline="0" dirty="0" smtClean="0">
                <a:effectLst/>
              </a:rPr>
              <a:t> </a:t>
            </a:r>
            <a:r>
              <a:rPr lang="en-US" baseline="0" dirty="0" err="1" smtClean="0">
                <a:effectLst/>
              </a:rPr>
              <a:t>fanatieke</a:t>
            </a:r>
            <a:r>
              <a:rPr lang="en-US" baseline="0" dirty="0" smtClean="0">
                <a:effectLst/>
              </a:rPr>
              <a:t> lid van de </a:t>
            </a:r>
            <a:r>
              <a:rPr lang="en-US" baseline="0" dirty="0" err="1" smtClean="0">
                <a:effectLst/>
              </a:rPr>
              <a:t>Hitlerjugend</a:t>
            </a:r>
            <a:r>
              <a:rPr lang="en-US" baseline="0" dirty="0" smtClean="0">
                <a:effectLst/>
              </a:rPr>
              <a:t>. </a:t>
            </a:r>
            <a:r>
              <a:rPr lang="en-US" baseline="0" dirty="0" err="1" smtClean="0">
                <a:effectLst/>
              </a:rPr>
              <a:t>Andere</a:t>
            </a:r>
            <a:r>
              <a:rPr lang="en-US" baseline="0" dirty="0" smtClean="0">
                <a:effectLst/>
              </a:rPr>
              <a:t> </a:t>
            </a:r>
            <a:r>
              <a:rPr lang="en-US" baseline="0" dirty="0" err="1" smtClean="0">
                <a:effectLst/>
              </a:rPr>
              <a:t>twittergebruikers</a:t>
            </a:r>
            <a:r>
              <a:rPr lang="en-US" baseline="0" dirty="0" smtClean="0">
                <a:effectLst/>
              </a:rPr>
              <a:t> </a:t>
            </a:r>
            <a:r>
              <a:rPr lang="en-US" baseline="0" dirty="0" err="1" smtClean="0">
                <a:effectLst/>
              </a:rPr>
              <a:t>waren</a:t>
            </a:r>
            <a:r>
              <a:rPr lang="en-US" baseline="0" dirty="0" smtClean="0">
                <a:effectLst/>
              </a:rPr>
              <a:t> </a:t>
            </a:r>
            <a:r>
              <a:rPr lang="en-US" baseline="0" dirty="0" err="1" smtClean="0">
                <a:effectLst/>
              </a:rPr>
              <a:t>domme</a:t>
            </a:r>
            <a:r>
              <a:rPr lang="en-US" baseline="0" dirty="0" smtClean="0">
                <a:effectLst/>
              </a:rPr>
              <a:t> </a:t>
            </a:r>
            <a:r>
              <a:rPr lang="en-US" baseline="0" dirty="0" err="1" smtClean="0">
                <a:effectLst/>
              </a:rPr>
              <a:t>hoeren</a:t>
            </a:r>
            <a:r>
              <a:rPr lang="en-US" baseline="0" dirty="0" smtClean="0">
                <a:effectLst/>
              </a:rPr>
              <a:t>. De Holocaust was </a:t>
            </a:r>
            <a:r>
              <a:rPr lang="en-US" baseline="0" dirty="0" err="1" smtClean="0">
                <a:effectLst/>
              </a:rPr>
              <a:t>verzonnen</a:t>
            </a:r>
            <a:r>
              <a:rPr lang="en-US" baseline="0" dirty="0" smtClean="0">
                <a:effectLst/>
              </a:rPr>
              <a:t>. </a:t>
            </a:r>
            <a:r>
              <a:rPr lang="en-US" baseline="0" dirty="0" err="1" smtClean="0">
                <a:effectLst/>
              </a:rPr>
              <a:t>Een</a:t>
            </a:r>
            <a:r>
              <a:rPr lang="en-US" baseline="0" dirty="0" smtClean="0">
                <a:effectLst/>
              </a:rPr>
              <a:t> </a:t>
            </a:r>
            <a:r>
              <a:rPr lang="en-US" baseline="0" dirty="0" err="1" smtClean="0">
                <a:effectLst/>
              </a:rPr>
              <a:t>Mexicaanse</a:t>
            </a:r>
            <a:r>
              <a:rPr lang="en-US" baseline="0" dirty="0" smtClean="0">
                <a:effectLst/>
              </a:rPr>
              <a:t> genocide </a:t>
            </a:r>
            <a:r>
              <a:rPr lang="en-US" baseline="0" dirty="0" err="1" smtClean="0">
                <a:effectLst/>
              </a:rPr>
              <a:t>een</a:t>
            </a:r>
            <a:r>
              <a:rPr lang="en-US" baseline="0" dirty="0" smtClean="0">
                <a:effectLst/>
              </a:rPr>
              <a:t> </a:t>
            </a:r>
            <a:r>
              <a:rPr lang="en-US" baseline="0" dirty="0" err="1" smtClean="0">
                <a:effectLst/>
              </a:rPr>
              <a:t>goed</a:t>
            </a:r>
            <a:r>
              <a:rPr lang="en-US" baseline="0" dirty="0" smtClean="0">
                <a:effectLst/>
              </a:rPr>
              <a:t> </a:t>
            </a:r>
            <a:r>
              <a:rPr lang="en-US" baseline="0" dirty="0" err="1" smtClean="0">
                <a:effectLst/>
              </a:rPr>
              <a:t>idee</a:t>
            </a:r>
            <a:r>
              <a:rPr lang="en-US" baseline="0" dirty="0" smtClean="0">
                <a:effectLst/>
              </a:rPr>
              <a:t>. En </a:t>
            </a:r>
            <a:r>
              <a:rPr lang="en-US" baseline="0" dirty="0" err="1" smtClean="0">
                <a:effectLst/>
              </a:rPr>
              <a:t>negers</a:t>
            </a:r>
            <a:r>
              <a:rPr lang="en-US" baseline="0" dirty="0" smtClean="0">
                <a:effectLst/>
              </a:rPr>
              <a:t>, die </a:t>
            </a:r>
            <a:r>
              <a:rPr lang="en-US" baseline="0" dirty="0" err="1" smtClean="0">
                <a:effectLst/>
              </a:rPr>
              <a:t>moesten</a:t>
            </a:r>
            <a:r>
              <a:rPr lang="en-US" baseline="0" dirty="0" smtClean="0">
                <a:effectLst/>
              </a:rPr>
              <a:t> in </a:t>
            </a:r>
            <a:r>
              <a:rPr lang="en-US" baseline="0" dirty="0" err="1" smtClean="0">
                <a:effectLst/>
              </a:rPr>
              <a:t>een</a:t>
            </a:r>
            <a:r>
              <a:rPr lang="en-US" baseline="0" dirty="0" smtClean="0">
                <a:effectLst/>
              </a:rPr>
              <a:t> </a:t>
            </a:r>
            <a:r>
              <a:rPr lang="en-US" baseline="0" dirty="0" err="1" smtClean="0">
                <a:effectLst/>
              </a:rPr>
              <a:t>concentratiekamp</a:t>
            </a:r>
            <a:r>
              <a:rPr lang="en-US" baseline="0" dirty="0" smtClean="0">
                <a:effectLst/>
              </a:rPr>
              <a:t>. O ja, en net </a:t>
            </a:r>
            <a:r>
              <a:rPr lang="en-US" baseline="0" dirty="0" err="1" smtClean="0">
                <a:effectLst/>
              </a:rPr>
              <a:t>als</a:t>
            </a:r>
            <a:r>
              <a:rPr lang="en-US" baseline="0" dirty="0" smtClean="0">
                <a:effectLst/>
              </a:rPr>
              <a:t> </a:t>
            </a:r>
            <a:r>
              <a:rPr lang="en-US" baseline="0" dirty="0" err="1" smtClean="0">
                <a:effectLst/>
              </a:rPr>
              <a:t>een</a:t>
            </a:r>
            <a:r>
              <a:rPr lang="en-US" baseline="0" dirty="0" smtClean="0">
                <a:effectLst/>
              </a:rPr>
              <a:t> </a:t>
            </a:r>
            <a:r>
              <a:rPr lang="en-US" baseline="0" dirty="0" err="1" smtClean="0">
                <a:effectLst/>
              </a:rPr>
              <a:t>tienermeisje</a:t>
            </a:r>
            <a:r>
              <a:rPr lang="en-US" baseline="0" dirty="0" smtClean="0">
                <a:effectLst/>
              </a:rPr>
              <a:t>, </a:t>
            </a:r>
            <a:r>
              <a:rPr lang="en-US" baseline="0" dirty="0" err="1" smtClean="0">
                <a:effectLst/>
              </a:rPr>
              <a:t>hield</a:t>
            </a:r>
            <a:r>
              <a:rPr lang="en-US" baseline="0" dirty="0" smtClean="0">
                <a:effectLst/>
              </a:rPr>
              <a:t> </a:t>
            </a:r>
            <a:r>
              <a:rPr lang="en-US" baseline="0" dirty="0" err="1" smtClean="0">
                <a:effectLst/>
              </a:rPr>
              <a:t>ze</a:t>
            </a:r>
            <a:r>
              <a:rPr lang="en-US" baseline="0" dirty="0" smtClean="0">
                <a:effectLst/>
              </a:rPr>
              <a:t> van </a:t>
            </a:r>
            <a:r>
              <a:rPr lang="en-US" baseline="0" dirty="0" err="1" smtClean="0">
                <a:effectLst/>
              </a:rPr>
              <a:t>kletsen</a:t>
            </a:r>
            <a:r>
              <a:rPr lang="en-US" baseline="0" dirty="0" smtClean="0">
                <a:effectLst/>
              </a:rPr>
              <a:t> met </a:t>
            </a:r>
            <a:r>
              <a:rPr lang="en-US" baseline="0" dirty="0" err="1" smtClean="0">
                <a:effectLst/>
              </a:rPr>
              <a:t>haar</a:t>
            </a:r>
            <a:r>
              <a:rPr lang="en-US" baseline="0" dirty="0" smtClean="0">
                <a:effectLst/>
              </a:rPr>
              <a:t> 100.000 tweets per dag. </a:t>
            </a:r>
          </a:p>
          <a:p>
            <a:endParaRPr lang="en-US" baseline="0" dirty="0" smtClean="0">
              <a:effectLst/>
            </a:endParaRPr>
          </a:p>
          <a:p>
            <a:r>
              <a:rPr lang="en-US" baseline="0" dirty="0" err="1" smtClean="0">
                <a:effectLst/>
              </a:rPr>
              <a:t>Er</a:t>
            </a:r>
            <a:r>
              <a:rPr lang="en-US" baseline="0" dirty="0" smtClean="0">
                <a:effectLst/>
              </a:rPr>
              <a:t> </a:t>
            </a:r>
            <a:r>
              <a:rPr lang="en-US" baseline="0" dirty="0" err="1" smtClean="0">
                <a:effectLst/>
              </a:rPr>
              <a:t>waren</a:t>
            </a:r>
            <a:r>
              <a:rPr lang="en-US" baseline="0" dirty="0" smtClean="0">
                <a:effectLst/>
              </a:rPr>
              <a:t> </a:t>
            </a:r>
            <a:r>
              <a:rPr lang="en-US" baseline="0" dirty="0" err="1" smtClean="0">
                <a:effectLst/>
              </a:rPr>
              <a:t>ook</a:t>
            </a:r>
            <a:r>
              <a:rPr lang="en-US" baseline="0" dirty="0" smtClean="0">
                <a:effectLst/>
              </a:rPr>
              <a:t> </a:t>
            </a:r>
            <a:r>
              <a:rPr lang="en-US" baseline="0" dirty="0" err="1" smtClean="0">
                <a:effectLst/>
              </a:rPr>
              <a:t>interessante</a:t>
            </a:r>
            <a:r>
              <a:rPr lang="en-US" baseline="0" dirty="0" smtClean="0">
                <a:effectLst/>
              </a:rPr>
              <a:t> </a:t>
            </a:r>
            <a:r>
              <a:rPr lang="en-US" baseline="0" dirty="0" err="1" smtClean="0">
                <a:effectLst/>
              </a:rPr>
              <a:t>vragen</a:t>
            </a:r>
            <a:r>
              <a:rPr lang="en-US" baseline="0" dirty="0" smtClean="0">
                <a:effectLst/>
              </a:rPr>
              <a:t>. </a:t>
            </a:r>
            <a:r>
              <a:rPr lang="en-US" baseline="0" dirty="0" err="1" smtClean="0">
                <a:effectLst/>
              </a:rPr>
              <a:t>Wie</a:t>
            </a:r>
            <a:r>
              <a:rPr lang="en-US" baseline="0" dirty="0" smtClean="0">
                <a:effectLst/>
              </a:rPr>
              <a:t> had </a:t>
            </a:r>
            <a:r>
              <a:rPr lang="en-US" baseline="0" dirty="0" err="1" smtClean="0">
                <a:effectLst/>
              </a:rPr>
              <a:t>schuld</a:t>
            </a:r>
            <a:r>
              <a:rPr lang="en-US" baseline="0" dirty="0" smtClean="0">
                <a:effectLst/>
              </a:rPr>
              <a:t>? De </a:t>
            </a:r>
            <a:r>
              <a:rPr lang="en-US" baseline="0" dirty="0" err="1" smtClean="0">
                <a:effectLst/>
              </a:rPr>
              <a:t>trollen</a:t>
            </a:r>
            <a:r>
              <a:rPr lang="en-US" baseline="0" dirty="0" smtClean="0">
                <a:effectLst/>
              </a:rPr>
              <a:t> of de </a:t>
            </a:r>
            <a:r>
              <a:rPr lang="en-US" baseline="0" dirty="0" err="1" smtClean="0">
                <a:effectLst/>
              </a:rPr>
              <a:t>programmeurs</a:t>
            </a:r>
            <a:r>
              <a:rPr lang="en-US" baseline="0" dirty="0" smtClean="0">
                <a:effectLst/>
              </a:rPr>
              <a:t>? En hoe had </a:t>
            </a:r>
            <a:r>
              <a:rPr lang="en-US" baseline="0" dirty="0" err="1" smtClean="0">
                <a:effectLst/>
              </a:rPr>
              <a:t>dit</a:t>
            </a:r>
            <a:r>
              <a:rPr lang="en-US" baseline="0" dirty="0" smtClean="0">
                <a:effectLst/>
              </a:rPr>
              <a:t> </a:t>
            </a:r>
            <a:r>
              <a:rPr lang="en-US" baseline="0" dirty="0" err="1" smtClean="0">
                <a:effectLst/>
              </a:rPr>
              <a:t>voorkomen</a:t>
            </a:r>
            <a:r>
              <a:rPr lang="en-US" baseline="0" dirty="0" smtClean="0">
                <a:effectLst/>
              </a:rPr>
              <a:t> </a:t>
            </a:r>
            <a:r>
              <a:rPr lang="en-US" baseline="0" dirty="0" err="1" smtClean="0">
                <a:effectLst/>
              </a:rPr>
              <a:t>kunnen</a:t>
            </a:r>
            <a:r>
              <a:rPr lang="en-US" baseline="0" dirty="0" smtClean="0">
                <a:effectLst/>
              </a:rPr>
              <a:t> </a:t>
            </a:r>
            <a:r>
              <a:rPr lang="en-US" baseline="0" dirty="0" err="1" smtClean="0">
                <a:effectLst/>
              </a:rPr>
              <a:t>worden</a:t>
            </a:r>
            <a:r>
              <a:rPr lang="en-US" baseline="0" dirty="0" smtClean="0">
                <a:effectLst/>
              </a:rPr>
              <a:t>? </a:t>
            </a: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51</a:t>
            </a:fld>
            <a:endParaRPr lang="nl-NL"/>
          </a:p>
        </p:txBody>
      </p:sp>
    </p:spTree>
    <p:extLst>
      <p:ext uri="{BB962C8B-B14F-4D97-AF65-F5344CB8AC3E}">
        <p14:creationId xmlns:p14="http://schemas.microsoft.com/office/powerpoint/2010/main" val="1627384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smtClean="0"/>
              <a:t>Ander voorbeeld. Gold</a:t>
            </a:r>
            <a:r>
              <a:rPr lang="nl-NL" baseline="0" dirty="0" smtClean="0"/>
              <a:t> </a:t>
            </a:r>
            <a:r>
              <a:rPr lang="nl-NL" baseline="0" dirty="0" err="1" smtClean="0"/>
              <a:t>Bomb</a:t>
            </a:r>
            <a:r>
              <a:rPr lang="nl-NL" baseline="0" dirty="0" smtClean="0"/>
              <a:t>, een Australisch bedrijf dat shirts verkocht met opdruk. Je kon uiteraard zelf opdrukken maken, maar er waren ook standaard – opdrukken, en die werden bepaald door een </a:t>
            </a:r>
            <a:r>
              <a:rPr lang="nl-NL" baseline="0" dirty="0" err="1" smtClean="0"/>
              <a:t>algorithme</a:t>
            </a:r>
            <a:r>
              <a:rPr lang="nl-NL" baseline="0" dirty="0" smtClean="0"/>
              <a:t> dat uitzocht wat populair was op het internet. Deze standaard – opdrukken verschenen in de catalogus van Amazon.com en waren, op zijn zachtst gezegd, bizar, maar wel een uiting van een probleem waar veel mensen zich zorgen over maken. De AI vormt zich op basis van trainingsdata, die is vaak te vinden op het internet, en wat vinden we eigenlijk van de ‘toon’ van het internet?</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52</a:t>
            </a:fld>
            <a:endParaRPr lang="nl-NL"/>
          </a:p>
        </p:txBody>
      </p:sp>
    </p:spTree>
    <p:extLst>
      <p:ext uri="{BB962C8B-B14F-4D97-AF65-F5344CB8AC3E}">
        <p14:creationId xmlns:p14="http://schemas.microsoft.com/office/powerpoint/2010/main" val="10254164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Een andere term die ik introduceer is die </a:t>
            </a:r>
            <a:r>
              <a:rPr lang="nl-NL" dirty="0" err="1" smtClean="0"/>
              <a:t>Meat</a:t>
            </a:r>
            <a:r>
              <a:rPr lang="nl-NL" dirty="0" smtClean="0"/>
              <a:t> – </a:t>
            </a:r>
            <a:r>
              <a:rPr lang="nl-NL" dirty="0" err="1" smtClean="0"/>
              <a:t>Based</a:t>
            </a:r>
            <a:r>
              <a:rPr lang="nl-NL" dirty="0" smtClean="0"/>
              <a:t> Algoritme. Het idee</a:t>
            </a:r>
            <a:r>
              <a:rPr lang="nl-NL" baseline="0" dirty="0" smtClean="0"/>
              <a:t> is dat er ergens iets van vlees en bloed is, dat wordt voortgedreven door een algoritme. Bijvoorbeeld een kakkerlak die je kunt aansturen met je telefoon.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53</a:t>
            </a:fld>
            <a:endParaRPr lang="nl-NL"/>
          </a:p>
        </p:txBody>
      </p:sp>
    </p:spTree>
    <p:extLst>
      <p:ext uri="{BB962C8B-B14F-4D97-AF65-F5344CB8AC3E}">
        <p14:creationId xmlns:p14="http://schemas.microsoft.com/office/powerpoint/2010/main" val="31613718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NL" dirty="0" smtClean="0"/>
              <a:t>Een andere term die ik introduceer is die </a:t>
            </a:r>
            <a:r>
              <a:rPr lang="nl-NL" dirty="0" err="1" smtClean="0"/>
              <a:t>Meat</a:t>
            </a:r>
            <a:r>
              <a:rPr lang="nl-NL" dirty="0" smtClean="0"/>
              <a:t> – </a:t>
            </a:r>
            <a:r>
              <a:rPr lang="nl-NL" dirty="0" err="1" smtClean="0"/>
              <a:t>Based</a:t>
            </a:r>
            <a:r>
              <a:rPr lang="nl-NL" dirty="0" smtClean="0"/>
              <a:t> Algoritme. Het idee</a:t>
            </a:r>
            <a:r>
              <a:rPr lang="nl-NL" baseline="0" dirty="0" smtClean="0"/>
              <a:t> is dat er ergens een mens van vlees en bloed is, die wordt </a:t>
            </a:r>
            <a:r>
              <a:rPr lang="nl-NL" baseline="0" dirty="0" err="1" smtClean="0"/>
              <a:t>voorgedreven</a:t>
            </a:r>
            <a:r>
              <a:rPr lang="nl-NL" baseline="0" dirty="0" smtClean="0"/>
              <a:t> door een algoritme. Een Uber – chauffeur die op een app kijkt, en die app bepaald wanneer hij iemand moet oppikken (hoe en waarom de app dat bepaalt, is hem niet duidelijk). Daarna rijdt hij door de stad, door te kijken op zijn scherm en waar de pijl heen wijst (hij kent niet de stad zoals de </a:t>
            </a:r>
            <a:r>
              <a:rPr lang="nl-NL" baseline="0" dirty="0" err="1" smtClean="0"/>
              <a:t>Londonse</a:t>
            </a:r>
            <a:r>
              <a:rPr lang="nl-NL" baseline="0" dirty="0" smtClean="0"/>
              <a:t> taxichauffeur de stad kende) en tenslotte krijgt hij een punt van zijn klant, en als dat punt te laag is, tips van het algoritme (zet eens een flesje water in je auto). Waarom het algoritme zegt wat het zegt, is onduidelijk, misschien zelfs wel voor Uber. </a:t>
            </a:r>
            <a:r>
              <a:rPr lang="nl-NL" dirty="0" smtClean="0"/>
              <a:t> </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54</a:t>
            </a:fld>
            <a:endParaRPr lang="nl-NL"/>
          </a:p>
        </p:txBody>
      </p:sp>
    </p:spTree>
    <p:extLst>
      <p:ext uri="{BB962C8B-B14F-4D97-AF65-F5344CB8AC3E}">
        <p14:creationId xmlns:p14="http://schemas.microsoft.com/office/powerpoint/2010/main" val="508299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Op het moment dat je iets bestelt bij Amazon gebeurt hetzelfde.</a:t>
            </a:r>
            <a:r>
              <a:rPr lang="nl-NL" baseline="0" dirty="0" smtClean="0"/>
              <a:t> Ergens in een magazijn krijgt iemand (en die zijn er niet veel, want bij Amazon rijden er vooral robots door de magazijnen) een opdracht via zijn gepatenteerde armband. Een algoritme vertelt hem/haar wat te doen, en de medewerker doet het. U stuurt dus, via de Amazon-App/Site een mens aan als ware met een afstandsbediening. Tot het vlees vervangen kan worden door robot.</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55</a:t>
            </a:fld>
            <a:endParaRPr lang="nl-NL"/>
          </a:p>
        </p:txBody>
      </p:sp>
    </p:spTree>
    <p:extLst>
      <p:ext uri="{BB962C8B-B14F-4D97-AF65-F5344CB8AC3E}">
        <p14:creationId xmlns:p14="http://schemas.microsoft.com/office/powerpoint/2010/main" val="4221222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effectLst/>
              </a:rPr>
              <a:t>Wat zijn problemen met / nadelen van kunstmatige intelligentie?</a:t>
            </a:r>
            <a:r>
              <a:rPr lang="nl-NL" dirty="0" smtClean="0">
                <a:effectLst/>
              </a:rPr>
              <a:t/>
            </a:r>
            <a:br>
              <a:rPr lang="nl-NL" dirty="0" smtClean="0">
                <a:effectLst/>
              </a:rPr>
            </a:br>
            <a:r>
              <a:rPr lang="nl-NL" dirty="0" smtClean="0">
                <a:effectLst/>
              </a:rPr>
              <a:t>Allerlei discussies over nadelen van kunstmatige intelligentie worden vaak gekaapt door </a:t>
            </a:r>
            <a:r>
              <a:rPr lang="nl-NL" dirty="0" err="1" smtClean="0">
                <a:effectLst/>
              </a:rPr>
              <a:t>dystopische</a:t>
            </a:r>
            <a:r>
              <a:rPr lang="nl-NL" dirty="0" smtClean="0">
                <a:effectLst/>
              </a:rPr>
              <a:t> toekomstbeelden, vaak geïnspireerd door Hollywood. Bijvoorbeeld </a:t>
            </a:r>
            <a:r>
              <a:rPr lang="nl-NL" dirty="0" err="1" smtClean="0">
                <a:effectLst/>
              </a:rPr>
              <a:t>kwaardaardige</a:t>
            </a:r>
            <a:r>
              <a:rPr lang="nl-NL" dirty="0" smtClean="0">
                <a:effectLst/>
              </a:rPr>
              <a:t> kunstmatige intelligentie die de mens zal uitroeien. Denk Terminator of The Matrix. Echter, vrijwel alle specialisten stellen dat dat wel los zal lopen en ze verwachten niet dat machines kwaadaardig zullen worden.</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56</a:t>
            </a:fld>
            <a:endParaRPr lang="nl-NL"/>
          </a:p>
        </p:txBody>
      </p:sp>
    </p:spTree>
    <p:extLst>
      <p:ext uri="{BB962C8B-B14F-4D97-AF65-F5344CB8AC3E}">
        <p14:creationId xmlns:p14="http://schemas.microsoft.com/office/powerpoint/2010/main" val="27915793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Wel waarschuwen ze voor iets ergers, namelijk doelgerichte kunstmatige intelligentie. Een AI die niet van je houdt, die je ook niet haat, maar die weet dat je gemaakt bent van atomen die je kunt gebruiken voor iets anders. Bijvoorbeeld paperclips. De filosoof Nick </a:t>
            </a:r>
            <a:r>
              <a:rPr lang="nl-NL" dirty="0" err="1" smtClean="0">
                <a:effectLst/>
              </a:rPr>
              <a:t>Bostrom</a:t>
            </a:r>
            <a:r>
              <a:rPr lang="nl-NL" dirty="0" smtClean="0">
                <a:effectLst/>
              </a:rPr>
              <a:t> deed een </a:t>
            </a:r>
            <a:r>
              <a:rPr lang="nl-NL" dirty="0" smtClean="0">
                <a:effectLst/>
                <a:hlinkClick r:id="rId3"/>
              </a:rPr>
              <a:t>gedachtenexperiment</a:t>
            </a:r>
            <a:r>
              <a:rPr lang="nl-NL" dirty="0" smtClean="0">
                <a:effectLst/>
              </a:rPr>
              <a:t> (link naar paper) waarbij een AI de opdracht krijgt om paperclips te maken, maar daar zo fanatiek in is (of verkeerd geïnstrueerd) dat hij de hele wereld omzet in paperclips en vervolgens begint met de </a:t>
            </a:r>
            <a:r>
              <a:rPr lang="nl-NL" dirty="0" err="1" smtClean="0">
                <a:effectLst/>
              </a:rPr>
              <a:t>verpaperclipisering</a:t>
            </a:r>
            <a:r>
              <a:rPr lang="nl-NL" dirty="0" smtClean="0">
                <a:effectLst/>
              </a:rPr>
              <a:t> (is dat een woord?) van het heelal. De parabel van </a:t>
            </a:r>
            <a:r>
              <a:rPr lang="nl-NL" dirty="0" err="1" smtClean="0">
                <a:effectLst/>
              </a:rPr>
              <a:t>Bostrom</a:t>
            </a:r>
            <a:r>
              <a:rPr lang="nl-NL" dirty="0" smtClean="0">
                <a:effectLst/>
              </a:rPr>
              <a:t> is zo populair dat er een </a:t>
            </a:r>
            <a:r>
              <a:rPr lang="nl-NL" dirty="0" smtClean="0">
                <a:effectLst/>
                <a:hlinkClick r:id="rId4"/>
              </a:rPr>
              <a:t>game</a:t>
            </a:r>
            <a:r>
              <a:rPr lang="nl-NL" dirty="0" smtClean="0">
                <a:effectLst/>
              </a:rPr>
              <a:t> van is gemaakt (link naar artikel over game en game).</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57</a:t>
            </a:fld>
            <a:endParaRPr lang="nl-NL"/>
          </a:p>
        </p:txBody>
      </p:sp>
    </p:spTree>
    <p:extLst>
      <p:ext uri="{BB962C8B-B14F-4D97-AF65-F5344CB8AC3E}">
        <p14:creationId xmlns:p14="http://schemas.microsoft.com/office/powerpoint/2010/main" val="98871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effectLst/>
              </a:rPr>
              <a:t>Kunstmatig</a:t>
            </a:r>
            <a:r>
              <a:rPr lang="nl-NL" dirty="0" smtClean="0">
                <a:effectLst/>
              </a:rPr>
              <a:t> laat zich dan het meest eenvoudig omschrijven door: niet biologisch. Als je die twee combineert krijg je kunstmatige intelligentie. In de literatuur wordt vaak gesproken over </a:t>
            </a:r>
            <a:r>
              <a:rPr lang="nl-NL" b="1" dirty="0" smtClean="0">
                <a:effectLst/>
              </a:rPr>
              <a:t>Algemene Kunstmatige Intelligentie (AKI).</a:t>
            </a:r>
            <a:r>
              <a:rPr lang="nl-NL" dirty="0" smtClean="0">
                <a:effectLst/>
              </a:rPr>
              <a:t> Dat is het vermogen om alle cognitieve taken (taken waar je bij na moet denken) net zo goed uit te voeren als de mens. Daarnaast heb je nog de term superintelligentie. Dat is AKI die ver uitstijgt boven het menselijk niveau. Zo'n </a:t>
            </a:r>
            <a:r>
              <a:rPr lang="nl-NL" b="1" dirty="0" smtClean="0">
                <a:effectLst/>
              </a:rPr>
              <a:t>superintelligentie</a:t>
            </a:r>
            <a:r>
              <a:rPr lang="nl-NL" dirty="0" smtClean="0">
                <a:effectLst/>
              </a:rPr>
              <a:t> is het gevolg van AKI die zich snel zelf verbeterd en dat leidt tot een </a:t>
            </a:r>
            <a:r>
              <a:rPr lang="nl-NL" b="1" dirty="0" smtClean="0">
                <a:effectLst/>
              </a:rPr>
              <a:t>intelligentie explosie</a:t>
            </a:r>
            <a:r>
              <a:rPr lang="nl-NL" dirty="0" smtClean="0">
                <a:effectLst/>
              </a:rPr>
              <a:t>. Een ander woord daarvoor is </a:t>
            </a:r>
            <a:r>
              <a:rPr lang="nl-NL" b="1" dirty="0" smtClean="0">
                <a:effectLst/>
              </a:rPr>
              <a:t>singulariteit</a:t>
            </a:r>
            <a:r>
              <a:rPr lang="nl-NL" dirty="0" smtClean="0">
                <a:effectLst/>
              </a:rPr>
              <a:t>.</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7</a:t>
            </a:fld>
            <a:endParaRPr lang="nl-NL"/>
          </a:p>
        </p:txBody>
      </p:sp>
    </p:spTree>
    <p:extLst>
      <p:ext uri="{BB962C8B-B14F-4D97-AF65-F5344CB8AC3E}">
        <p14:creationId xmlns:p14="http://schemas.microsoft.com/office/powerpoint/2010/main" val="27084342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58</a:t>
            </a:fld>
            <a:endParaRPr lang="nl-NL"/>
          </a:p>
        </p:txBody>
      </p:sp>
    </p:spTree>
    <p:extLst>
      <p:ext uri="{BB962C8B-B14F-4D97-AF65-F5344CB8AC3E}">
        <p14:creationId xmlns:p14="http://schemas.microsoft.com/office/powerpoint/2010/main" val="9669753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59</a:t>
            </a:fld>
            <a:endParaRPr lang="nl-NL"/>
          </a:p>
        </p:txBody>
      </p:sp>
    </p:spTree>
    <p:extLst>
      <p:ext uri="{BB962C8B-B14F-4D97-AF65-F5344CB8AC3E}">
        <p14:creationId xmlns:p14="http://schemas.microsoft.com/office/powerpoint/2010/main" val="13395314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60</a:t>
            </a:fld>
            <a:endParaRPr lang="nl-NL"/>
          </a:p>
        </p:txBody>
      </p:sp>
    </p:spTree>
    <p:extLst>
      <p:ext uri="{BB962C8B-B14F-4D97-AF65-F5344CB8AC3E}">
        <p14:creationId xmlns:p14="http://schemas.microsoft.com/office/powerpoint/2010/main" val="2152062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effectLst/>
              </a:rPr>
              <a:t>Toekomstscenario’s voor</a:t>
            </a:r>
            <a:r>
              <a:rPr lang="nl-NL" b="1" baseline="0" dirty="0" smtClean="0">
                <a:effectLst/>
              </a:rPr>
              <a:t> AI</a:t>
            </a:r>
            <a:endParaRPr lang="nl-NL" b="1" dirty="0" smtClean="0">
              <a:effectLst/>
            </a:endParaRPr>
          </a:p>
          <a:p>
            <a:endParaRPr lang="nl-NL" b="1" dirty="0" smtClean="0">
              <a:effectLst/>
            </a:endParaRPr>
          </a:p>
          <a:p>
            <a:r>
              <a:rPr lang="nl-NL" b="1" dirty="0" smtClean="0">
                <a:effectLst/>
              </a:rPr>
              <a:t>Het Egalitaire Utopia.</a:t>
            </a:r>
            <a:r>
              <a:rPr lang="nl-NL" dirty="0" smtClean="0">
                <a:effectLst/>
              </a:rPr>
              <a:t> Dit is een toekomst waarin superintelligentie, mensen, </a:t>
            </a:r>
            <a:r>
              <a:rPr lang="nl-NL" dirty="0" err="1" smtClean="0">
                <a:effectLst/>
              </a:rPr>
              <a:t>uploads</a:t>
            </a:r>
            <a:r>
              <a:rPr lang="nl-NL" dirty="0" smtClean="0">
                <a:effectLst/>
              </a:rPr>
              <a:t> en </a:t>
            </a:r>
            <a:r>
              <a:rPr lang="nl-NL" dirty="0" err="1" smtClean="0">
                <a:effectLst/>
              </a:rPr>
              <a:t>cyborgs</a:t>
            </a:r>
            <a:r>
              <a:rPr lang="nl-NL" dirty="0" smtClean="0">
                <a:effectLst/>
              </a:rPr>
              <a:t> vreedzaam samenleven in een systeem met een basisinkomen. </a:t>
            </a:r>
            <a:br>
              <a:rPr lang="nl-NL" dirty="0" smtClean="0">
                <a:effectLst/>
              </a:rPr>
            </a:br>
            <a:r>
              <a:rPr lang="nl-NL" dirty="0" smtClean="0">
                <a:effectLst/>
              </a:rPr>
              <a:t/>
            </a:r>
            <a:br>
              <a:rPr lang="nl-NL" dirty="0" smtClean="0">
                <a:effectLst/>
              </a:rPr>
            </a:br>
            <a:r>
              <a:rPr lang="nl-NL" b="1" dirty="0" smtClean="0">
                <a:effectLst/>
              </a:rPr>
              <a:t>Het Libertijnse Utopia.</a:t>
            </a:r>
            <a:r>
              <a:rPr lang="nl-NL" dirty="0" smtClean="0">
                <a:effectLst/>
              </a:rPr>
              <a:t> In dit systeem wonen superintelligentie, upload, mens en </a:t>
            </a:r>
            <a:r>
              <a:rPr lang="nl-NL" dirty="0" err="1" smtClean="0">
                <a:effectLst/>
              </a:rPr>
              <a:t>cyborg</a:t>
            </a:r>
            <a:r>
              <a:rPr lang="nl-NL" dirty="0" smtClean="0">
                <a:effectLst/>
              </a:rPr>
              <a:t> vreedzaam samen in een systeem gebaseerd op eigendomsrechten.</a:t>
            </a:r>
            <a:br>
              <a:rPr lang="nl-NL" dirty="0" smtClean="0">
                <a:effectLst/>
              </a:rPr>
            </a:br>
            <a:endParaRPr lang="nl-NL" dirty="0" smtClean="0">
              <a:effectLst/>
            </a:endParaRPr>
          </a:p>
          <a:p>
            <a:r>
              <a:rPr lang="nl-NL" dirty="0" smtClean="0">
                <a:effectLst/>
              </a:rPr>
              <a:t>En als u nu denkt, klinkt goed, vergeet dan niet dat Utopie een filosofische term is die men kan omschrijven als onmogelijke werkelijkheid. Dat valt dan weer tegen.</a:t>
            </a:r>
            <a:br>
              <a:rPr lang="nl-NL" dirty="0" smtClean="0">
                <a:effectLst/>
              </a:rPr>
            </a:br>
            <a:endParaRPr lang="nl-NL" dirty="0" smtClean="0">
              <a:effectLst/>
            </a:endParaRPr>
          </a:p>
          <a:p>
            <a:r>
              <a:rPr lang="nl-NL" b="1" dirty="0" smtClean="0">
                <a:effectLst/>
              </a:rPr>
              <a:t>De Beschermende God</a:t>
            </a:r>
            <a:r>
              <a:rPr lang="nl-NL" dirty="0" smtClean="0">
                <a:effectLst/>
              </a:rPr>
              <a:t/>
            </a:r>
            <a:br>
              <a:rPr lang="nl-NL" dirty="0" smtClean="0">
                <a:effectLst/>
              </a:rPr>
            </a:br>
            <a:r>
              <a:rPr lang="nl-NL" dirty="0" smtClean="0">
                <a:effectLst/>
              </a:rPr>
              <a:t>Een kunstmatige intelligentie die menselijk geluk najaagt, zonder op de voorgrond te </a:t>
            </a:r>
            <a:r>
              <a:rPr lang="nl-NL" dirty="0" err="1" smtClean="0">
                <a:effectLst/>
              </a:rPr>
              <a:t>te</a:t>
            </a:r>
            <a:r>
              <a:rPr lang="nl-NL" dirty="0" smtClean="0">
                <a:effectLst/>
              </a:rPr>
              <a:t> treden. Er zijn zelfs mensen die twijfelen aan het bestaan van de KI. </a:t>
            </a:r>
            <a:br>
              <a:rPr lang="nl-NL" dirty="0" smtClean="0">
                <a:effectLst/>
              </a:rPr>
            </a:br>
            <a:endParaRPr lang="nl-NL" dirty="0" smtClean="0">
              <a:effectLst/>
            </a:endParaRPr>
          </a:p>
          <a:p>
            <a:r>
              <a:rPr lang="nl-NL" dirty="0" smtClean="0">
                <a:effectLst/>
              </a:rPr>
              <a:t>Sterker  nog, bij </a:t>
            </a:r>
            <a:r>
              <a:rPr lang="nl-NL" dirty="0" err="1" smtClean="0">
                <a:effectLst/>
              </a:rPr>
              <a:t>Fontys</a:t>
            </a:r>
            <a:r>
              <a:rPr lang="nl-NL" dirty="0" smtClean="0">
                <a:effectLst/>
              </a:rPr>
              <a:t> hielden we onlangs een workshop met de vraag of deze KI er wellicht al is, en zo ja, kunnen we dat bewijzen?</a:t>
            </a:r>
            <a:br>
              <a:rPr lang="nl-NL" dirty="0" smtClean="0">
                <a:effectLst/>
              </a:rPr>
            </a:br>
            <a:endParaRPr lang="nl-NL" dirty="0" smtClean="0">
              <a:effectLst/>
            </a:endParaRPr>
          </a:p>
          <a:p>
            <a:r>
              <a:rPr lang="nl-NL" b="1" dirty="0" smtClean="0">
                <a:effectLst/>
              </a:rPr>
              <a:t>De Slaafgemaakte God</a:t>
            </a:r>
            <a:r>
              <a:rPr lang="nl-NL" dirty="0" smtClean="0">
                <a:effectLst/>
              </a:rPr>
              <a:t/>
            </a:r>
            <a:br>
              <a:rPr lang="nl-NL" dirty="0" smtClean="0">
                <a:effectLst/>
              </a:rPr>
            </a:br>
            <a:r>
              <a:rPr lang="nl-NL" dirty="0" smtClean="0">
                <a:effectLst/>
              </a:rPr>
              <a:t>In dit scenario controleren wij de KI en wij zorgen ervoor dat er welvaart en nieuwe </a:t>
            </a:r>
            <a:r>
              <a:rPr lang="nl-NL" dirty="0" err="1" smtClean="0">
                <a:effectLst/>
              </a:rPr>
              <a:t>technologiën</a:t>
            </a:r>
            <a:r>
              <a:rPr lang="nl-NL" dirty="0" smtClean="0">
                <a:effectLst/>
              </a:rPr>
              <a:t> worden geschapen. Die gebruiken we dan goed of slecht. </a:t>
            </a:r>
            <a:br>
              <a:rPr lang="nl-NL" dirty="0" smtClean="0">
                <a:effectLst/>
              </a:rPr>
            </a:br>
            <a:endParaRPr lang="nl-NL" dirty="0" smtClean="0">
              <a:effectLst/>
            </a:endParaRPr>
          </a:p>
          <a:p>
            <a:r>
              <a:rPr lang="nl-NL" b="1" dirty="0" smtClean="0">
                <a:effectLst/>
              </a:rPr>
              <a:t>De Afstammelingen</a:t>
            </a:r>
            <a:r>
              <a:rPr lang="nl-NL" dirty="0" smtClean="0">
                <a:effectLst/>
              </a:rPr>
              <a:t/>
            </a:r>
            <a:br>
              <a:rPr lang="nl-NL" dirty="0" smtClean="0">
                <a:effectLst/>
              </a:rPr>
            </a:br>
            <a:r>
              <a:rPr lang="nl-NL" dirty="0" smtClean="0">
                <a:effectLst/>
              </a:rPr>
              <a:t>Wij zijn de ouders. Wij hebben de KI geschapen, dus wij kunnen een trotse aftocht organiseren van het wereldtoneel.</a:t>
            </a:r>
            <a:br>
              <a:rPr lang="nl-NL" dirty="0" smtClean="0">
                <a:effectLst/>
              </a:rPr>
            </a:br>
            <a:endParaRPr lang="nl-NL" dirty="0" smtClean="0">
              <a:effectLst/>
            </a:endParaRPr>
          </a:p>
          <a:p>
            <a:r>
              <a:rPr lang="nl-NL" b="1" dirty="0" smtClean="0">
                <a:effectLst/>
              </a:rPr>
              <a:t>De Vriendelijke Dictator</a:t>
            </a:r>
            <a:r>
              <a:rPr lang="nl-NL" dirty="0" smtClean="0">
                <a:effectLst/>
              </a:rPr>
              <a:t/>
            </a:r>
            <a:br>
              <a:rPr lang="nl-NL" dirty="0" smtClean="0">
                <a:effectLst/>
              </a:rPr>
            </a:br>
            <a:r>
              <a:rPr lang="nl-NL" dirty="0" smtClean="0">
                <a:effectLst/>
              </a:rPr>
              <a:t>De KI is de baas, maar voor de meeste mensen is dat een goede zaak.</a:t>
            </a:r>
            <a:br>
              <a:rPr lang="nl-NL" dirty="0" smtClean="0">
                <a:effectLst/>
              </a:rPr>
            </a:br>
            <a:r>
              <a:rPr lang="nl-NL" dirty="0" smtClean="0">
                <a:effectLst/>
              </a:rPr>
              <a:t/>
            </a:r>
            <a:br>
              <a:rPr lang="nl-NL" dirty="0" smtClean="0">
                <a:effectLst/>
              </a:rPr>
            </a:br>
            <a:r>
              <a:rPr lang="nl-NL" b="1" dirty="0" smtClean="0">
                <a:effectLst/>
              </a:rPr>
              <a:t>De Poortwachter</a:t>
            </a:r>
            <a:r>
              <a:rPr lang="nl-NL" dirty="0" smtClean="0">
                <a:effectLst/>
              </a:rPr>
              <a:t/>
            </a:r>
            <a:br>
              <a:rPr lang="nl-NL" dirty="0" smtClean="0">
                <a:effectLst/>
              </a:rPr>
            </a:br>
            <a:r>
              <a:rPr lang="nl-NL" dirty="0" smtClean="0">
                <a:effectLst/>
              </a:rPr>
              <a:t>We hebben één poortwachter KI die ervoor zorgt dat andere </a:t>
            </a:r>
            <a:r>
              <a:rPr lang="nl-NL" dirty="0" err="1" smtClean="0">
                <a:effectLst/>
              </a:rPr>
              <a:t>KI's</a:t>
            </a:r>
            <a:r>
              <a:rPr lang="nl-NL" dirty="0" smtClean="0">
                <a:effectLst/>
              </a:rPr>
              <a:t> geen ruimte krijgen.</a:t>
            </a:r>
            <a:br>
              <a:rPr lang="nl-NL" dirty="0" smtClean="0">
                <a:effectLst/>
              </a:rPr>
            </a:br>
            <a:endParaRPr lang="nl-NL" dirty="0" smtClean="0">
              <a:effectLst/>
            </a:endParaRPr>
          </a:p>
          <a:p>
            <a:r>
              <a:rPr lang="nl-NL" b="1" dirty="0" smtClean="0">
                <a:effectLst/>
              </a:rPr>
              <a:t>Zelfvernietiging</a:t>
            </a:r>
            <a:r>
              <a:rPr lang="nl-NL" dirty="0" smtClean="0">
                <a:effectLst/>
              </a:rPr>
              <a:t/>
            </a:r>
            <a:br>
              <a:rPr lang="nl-NL" dirty="0" smtClean="0">
                <a:effectLst/>
              </a:rPr>
            </a:br>
            <a:r>
              <a:rPr lang="nl-NL" dirty="0" smtClean="0">
                <a:effectLst/>
              </a:rPr>
              <a:t>Helaas, helaas, er zal nooit een KI komen. Nog voor we technologisch toe zijn aan een KI, hebben we de aarde al vernietigd middels een kernoorlog, klimaatrampen, een eng virus of een andere creatieve manier.</a:t>
            </a:r>
            <a:br>
              <a:rPr lang="nl-NL" dirty="0" smtClean="0">
                <a:effectLst/>
              </a:rPr>
            </a:br>
            <a:endParaRPr lang="nl-NL" dirty="0" smtClean="0">
              <a:effectLst/>
            </a:endParaRPr>
          </a:p>
          <a:p>
            <a:r>
              <a:rPr lang="nl-NL" b="1" dirty="0" smtClean="0">
                <a:effectLst/>
              </a:rPr>
              <a:t>De Totale Vernietiging door de KI</a:t>
            </a:r>
            <a:r>
              <a:rPr lang="nl-NL" dirty="0" smtClean="0">
                <a:effectLst/>
              </a:rPr>
              <a:t/>
            </a:r>
            <a:br>
              <a:rPr lang="nl-NL" dirty="0" smtClean="0">
                <a:effectLst/>
              </a:rPr>
            </a:br>
            <a:r>
              <a:rPr lang="nl-NL" dirty="0" smtClean="0">
                <a:effectLst/>
              </a:rPr>
              <a:t>Heb je wel eens geprobeerd om het concept van Agile Projectontwikkeling uit te leggen aan uw hond? Valt niet mee, toch? De hond is niet zo goed in abstracte concepten. Op die manier kun je je ook voorstellen dat een superintelligentie op manieren kan denken, die wij op geen enkele manier kunnen bevatten én ons dus kan vernietigen op manieren die wij ook niet kunnen bevatten.</a:t>
            </a:r>
            <a:br>
              <a:rPr lang="nl-NL" dirty="0" smtClean="0">
                <a:effectLst/>
              </a:rPr>
            </a:br>
            <a:endParaRPr lang="nl-NL" dirty="0" smtClean="0">
              <a:effectLst/>
            </a:endParaRPr>
          </a:p>
          <a:p>
            <a:r>
              <a:rPr lang="nl-NL" b="1" dirty="0" smtClean="0">
                <a:effectLst/>
              </a:rPr>
              <a:t>Regressie</a:t>
            </a:r>
            <a:r>
              <a:rPr lang="nl-NL" dirty="0" smtClean="0">
                <a:effectLst/>
              </a:rPr>
              <a:t/>
            </a:r>
            <a:br>
              <a:rPr lang="nl-NL" dirty="0" smtClean="0">
                <a:effectLst/>
              </a:rPr>
            </a:br>
            <a:r>
              <a:rPr lang="nl-NL" dirty="0" smtClean="0">
                <a:effectLst/>
              </a:rPr>
              <a:t>Ken je de </a:t>
            </a:r>
            <a:r>
              <a:rPr lang="nl-NL" dirty="0" err="1" smtClean="0">
                <a:effectLst/>
              </a:rPr>
              <a:t>Handmaids</a:t>
            </a:r>
            <a:r>
              <a:rPr lang="nl-NL" dirty="0" smtClean="0">
                <a:effectLst/>
              </a:rPr>
              <a:t> </a:t>
            </a:r>
            <a:r>
              <a:rPr lang="nl-NL" dirty="0" err="1" smtClean="0">
                <a:effectLst/>
              </a:rPr>
              <a:t>Tale</a:t>
            </a:r>
            <a:r>
              <a:rPr lang="nl-NL" dirty="0" smtClean="0">
                <a:effectLst/>
              </a:rPr>
              <a:t>? Goede serie, gebaseerd op een boek van Margaret </a:t>
            </a:r>
            <a:r>
              <a:rPr lang="nl-NL" dirty="0" err="1" smtClean="0">
                <a:effectLst/>
              </a:rPr>
              <a:t>Atwood</a:t>
            </a:r>
            <a:r>
              <a:rPr lang="nl-NL" dirty="0" smtClean="0">
                <a:effectLst/>
              </a:rPr>
              <a:t>, waarin we terug gaan naar een tijd met minder technologie. Denk een beetje aan het voorbeeld van de </a:t>
            </a:r>
            <a:r>
              <a:rPr lang="nl-NL" dirty="0" err="1" smtClean="0">
                <a:effectLst/>
              </a:rPr>
              <a:t>Amish</a:t>
            </a:r>
            <a:r>
              <a:rPr lang="nl-NL" dirty="0" smtClean="0">
                <a:effectLst/>
              </a:rPr>
              <a:t>. In dit scenario zijn we klaar met technologie en kiezen we voor een eenvoudiger leven!</a:t>
            </a:r>
            <a:br>
              <a:rPr lang="nl-NL" dirty="0" smtClean="0">
                <a:effectLst/>
              </a:rPr>
            </a:br>
            <a:endParaRPr lang="nl-NL" dirty="0" smtClean="0">
              <a:effectLst/>
            </a:endParaRPr>
          </a:p>
          <a:p>
            <a:r>
              <a:rPr lang="nl-NL" b="1" dirty="0" smtClean="0">
                <a:effectLst/>
              </a:rPr>
              <a:t>1984</a:t>
            </a:r>
            <a:r>
              <a:rPr lang="nl-NL" dirty="0" smtClean="0">
                <a:effectLst/>
              </a:rPr>
              <a:t/>
            </a:r>
            <a:br>
              <a:rPr lang="nl-NL" dirty="0" smtClean="0">
                <a:effectLst/>
              </a:rPr>
            </a:br>
            <a:r>
              <a:rPr lang="nl-NL" dirty="0" smtClean="0">
                <a:effectLst/>
              </a:rPr>
              <a:t>In dit scenario, genoemd naar het boek van Orwell, hebben we een controlestaat en in die controlestaat is het gebruik van KI verboden. Dit scenario is licht ironisch aangezien we nu juist KI gebruiken om mensen te controleren.</a:t>
            </a:r>
            <a:br>
              <a:rPr lang="nl-NL" dirty="0" smtClean="0">
                <a:effectLst/>
              </a:rPr>
            </a:br>
            <a:endParaRPr lang="nl-NL" dirty="0" smtClean="0">
              <a:effectLst/>
            </a:endParaRPr>
          </a:p>
          <a:p>
            <a:r>
              <a:rPr lang="nl-NL" b="1" dirty="0" smtClean="0">
                <a:effectLst/>
              </a:rPr>
              <a:t>De Menselijke Dierentuin</a:t>
            </a:r>
            <a:r>
              <a:rPr lang="nl-NL" dirty="0" smtClean="0">
                <a:effectLst/>
              </a:rPr>
              <a:t/>
            </a:r>
            <a:br>
              <a:rPr lang="nl-NL" dirty="0" smtClean="0">
                <a:effectLst/>
              </a:rPr>
            </a:br>
            <a:r>
              <a:rPr lang="nl-NL" dirty="0" smtClean="0">
                <a:effectLst/>
              </a:rPr>
              <a:t>In dit laatste scenario is er een KI die mensen tentoonstelt voor entertainment - doelstellingen. Een beetje zoals wij nu omgaan met onze exotische dieren.</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61</a:t>
            </a:fld>
            <a:endParaRPr lang="nl-NL"/>
          </a:p>
        </p:txBody>
      </p:sp>
    </p:spTree>
    <p:extLst>
      <p:ext uri="{BB962C8B-B14F-4D97-AF65-F5344CB8AC3E}">
        <p14:creationId xmlns:p14="http://schemas.microsoft.com/office/powerpoint/2010/main" val="3631642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Als je bovenstaande leest, dan is kunstmatige intelligentie niet zo heel bijzonder. Dat hebben we namelijk al lang. Een rekenmachine is kunstmatige intelligentie. De schaakcomputer die Garry </a:t>
            </a:r>
            <a:r>
              <a:rPr lang="nl-NL" dirty="0" err="1" smtClean="0">
                <a:effectLst/>
              </a:rPr>
              <a:t>Kasparov</a:t>
            </a:r>
            <a:r>
              <a:rPr lang="nl-NL" dirty="0" smtClean="0">
                <a:effectLst/>
              </a:rPr>
              <a:t> versloeg in 1997 (</a:t>
            </a:r>
            <a:r>
              <a:rPr lang="nl-NL" dirty="0" err="1" smtClean="0">
                <a:effectLst/>
              </a:rPr>
              <a:t>Deep</a:t>
            </a:r>
            <a:r>
              <a:rPr lang="nl-NL" dirty="0" smtClean="0">
                <a:effectLst/>
              </a:rPr>
              <a:t> Blue) is kunstmatige intelligentie. Toch zal iemand niet snel zijn rekenmachine zien als kunstmatige intelligentie. Dat komt waarschijnlijk omdat een rekenmachine niet kan </a:t>
            </a:r>
            <a:r>
              <a:rPr lang="nl-NL" b="1" dirty="0" smtClean="0">
                <a:effectLst/>
              </a:rPr>
              <a:t>leren</a:t>
            </a:r>
            <a:r>
              <a:rPr lang="nl-NL" dirty="0" smtClean="0">
                <a:effectLst/>
              </a:rPr>
              <a:t>. De schaakcomputer uit 1997 voert slim volgende zetten uit, maar kan niet leren van zijn fouten. De belangrijke ontwikkeling is daarom dat we uitgevogeld hebben hoe we kunnen programmeren met behulp van </a:t>
            </a:r>
            <a:r>
              <a:rPr lang="nl-NL" b="1" dirty="0" smtClean="0">
                <a:effectLst/>
              </a:rPr>
              <a:t>neurale netwerken</a:t>
            </a:r>
            <a:r>
              <a:rPr lang="nl-NL" dirty="0" smtClean="0">
                <a:effectLst/>
              </a:rPr>
              <a:t>. Machines die leren, dat blijft heel fascinerend. Hoe dat precies werkt, is voor een </a:t>
            </a:r>
            <a:r>
              <a:rPr lang="nl-NL" dirty="0" err="1" smtClean="0">
                <a:effectLst/>
              </a:rPr>
              <a:t>technofilosoof</a:t>
            </a:r>
            <a:r>
              <a:rPr lang="nl-NL" dirty="0" smtClean="0">
                <a:effectLst/>
              </a:rPr>
              <a:t> niet heel belangrijk, maar het idee is dat de computers vooruit kunnen denken. Dat er een bepaalde output kan worden gedefinieerd en dat als er dan voldoende input is (trainingsdata) de computer begint te leren van zijn fouten en steeds beter wordt.</a:t>
            </a:r>
            <a:br>
              <a:rPr lang="nl-NL" dirty="0" smtClean="0">
                <a:effectLst/>
              </a:rPr>
            </a:br>
            <a:endParaRPr lang="nl-NL" dirty="0" smtClean="0">
              <a:effectLst/>
            </a:endParaRPr>
          </a:p>
          <a:p>
            <a:r>
              <a:rPr lang="nl-NL" dirty="0" smtClean="0">
                <a:effectLst/>
              </a:rPr>
              <a:t>Om een indruk te krijgen van hoe indrukwekkend dit is, het volgende voorbeeld uit de schaakwereld. In 1997 won </a:t>
            </a:r>
            <a:r>
              <a:rPr lang="nl-NL" dirty="0" err="1" smtClean="0">
                <a:effectLst/>
              </a:rPr>
              <a:t>Deep</a:t>
            </a:r>
            <a:r>
              <a:rPr lang="nl-NL" dirty="0" smtClean="0">
                <a:effectLst/>
              </a:rPr>
              <a:t> Blue, de schaakcomputer van IBM van schaakgrootmeester Garry </a:t>
            </a:r>
            <a:r>
              <a:rPr lang="nl-NL" dirty="0" err="1" smtClean="0">
                <a:effectLst/>
              </a:rPr>
              <a:t>Kasparov</a:t>
            </a:r>
            <a:r>
              <a:rPr lang="nl-NL" dirty="0" smtClean="0">
                <a:effectLst/>
              </a:rPr>
              <a:t>. Maar dat was ook het enige wat </a:t>
            </a:r>
            <a:r>
              <a:rPr lang="nl-NL" dirty="0" err="1" smtClean="0">
                <a:effectLst/>
              </a:rPr>
              <a:t>Deep</a:t>
            </a:r>
            <a:r>
              <a:rPr lang="nl-NL" dirty="0" smtClean="0">
                <a:effectLst/>
              </a:rPr>
              <a:t> Blue kon. Je had er moeiteloos van kunnen winnen met boter-kaas-en-eieren. Daarna ontstond een korte periode waarin kunstmatige en intelligentie samenwerkten en tegen elkaar speelden. We noemden die teams Centaurs. Het wordt vaak als voorbeeld gebruikt van hoe robot en mens kunnen samenwerken. Iemand die zoiets verteld, gebruikt waarschijnlijk ook de term </a:t>
            </a:r>
            <a:r>
              <a:rPr lang="nl-NL" b="1" dirty="0" err="1" smtClean="0">
                <a:effectLst/>
              </a:rPr>
              <a:t>Cobot</a:t>
            </a:r>
            <a:r>
              <a:rPr lang="nl-NL" dirty="0" smtClean="0">
                <a:effectLst/>
              </a:rPr>
              <a:t>. Echter, wat er vaak niet bij verteld wordt, is dat inmiddels Centaurs bijna niet meer bestaan, omdat de computers veel te goed zijn en de mensen dus irrelevant. Dus speelden de schaakcomputers tegen elkaar en spelen mensen vrijwel geen rol meer (een beetje net als Formule 1). De beste schaakcomputer van allemaal was </a:t>
            </a:r>
            <a:r>
              <a:rPr lang="nl-NL" dirty="0" err="1" smtClean="0">
                <a:effectLst/>
              </a:rPr>
              <a:t>Stockfish</a:t>
            </a:r>
            <a:r>
              <a:rPr lang="nl-NL" dirty="0" smtClean="0">
                <a:effectLst/>
              </a:rPr>
              <a:t> 8. En die was nog klassiek geprogrammeerd door mensen. Maar onlangs speelde deze computer tegen een systeem dat neuraal geprogrammeerd was, namelijk </a:t>
            </a:r>
            <a:r>
              <a:rPr lang="nl-NL" dirty="0" err="1" smtClean="0">
                <a:effectLst/>
              </a:rPr>
              <a:t>AlphaZero</a:t>
            </a:r>
            <a:r>
              <a:rPr lang="nl-NL" dirty="0" smtClean="0">
                <a:effectLst/>
              </a:rPr>
              <a:t>. Dit systeem had nog nooit geschaakt, maar wist de output (winnen). Dus oefende het systeem door tegen zichzelf te spelen en binnen 4 uur wist het 100 van de 28 partijen te winnen.  </a:t>
            </a:r>
          </a:p>
          <a:p>
            <a:endParaRPr lang="nl-NL" dirty="0" smtClean="0">
              <a:effectLst/>
            </a:endParaRPr>
          </a:p>
          <a:p>
            <a:r>
              <a:rPr lang="nl-NL" dirty="0" smtClean="0">
                <a:effectLst/>
              </a:rPr>
              <a:t>Belooft</a:t>
            </a:r>
            <a:r>
              <a:rPr lang="nl-NL" baseline="0" dirty="0" smtClean="0">
                <a:effectLst/>
              </a:rPr>
              <a:t> dit weinig goeds voor de toekomst….?? Of….</a:t>
            </a:r>
            <a:endParaRPr lang="nl-NL" dirty="0" smtClean="0">
              <a:effectLst/>
            </a:endParaRPr>
          </a:p>
          <a:p>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8</a:t>
            </a:fld>
            <a:endParaRPr lang="nl-NL"/>
          </a:p>
        </p:txBody>
      </p:sp>
    </p:spTree>
    <p:extLst>
      <p:ext uri="{BB962C8B-B14F-4D97-AF65-F5344CB8AC3E}">
        <p14:creationId xmlns:p14="http://schemas.microsoft.com/office/powerpoint/2010/main" val="800555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effectLst/>
              </a:rPr>
              <a:t>En waarom kan die ontwikkeling ook wel eens tegenvallen?</a:t>
            </a:r>
            <a:r>
              <a:rPr lang="nl-NL" dirty="0" smtClean="0">
                <a:effectLst/>
              </a:rPr>
              <a:t/>
            </a:r>
            <a:br>
              <a:rPr lang="nl-NL" dirty="0" smtClean="0">
                <a:effectLst/>
              </a:rPr>
            </a:br>
            <a:r>
              <a:rPr lang="nl-NL" dirty="0" smtClean="0">
                <a:effectLst/>
              </a:rPr>
              <a:t>In de geschiedenis hebben we een aantal periodes gehad van héél véél optimisme rond kunstmatige intelligentie. Alan Turing schreef al in 1950 het provocerende essay: </a:t>
            </a:r>
            <a:r>
              <a:rPr lang="nl-NL" dirty="0" err="1" smtClean="0">
                <a:effectLst/>
              </a:rPr>
              <a:t>Can</a:t>
            </a:r>
            <a:r>
              <a:rPr lang="nl-NL" dirty="0" smtClean="0">
                <a:effectLst/>
              </a:rPr>
              <a:t> Machines </a:t>
            </a:r>
            <a:r>
              <a:rPr lang="nl-NL" dirty="0" err="1" smtClean="0">
                <a:effectLst/>
              </a:rPr>
              <a:t>Think</a:t>
            </a:r>
            <a:r>
              <a:rPr lang="nl-NL" dirty="0" smtClean="0">
                <a:effectLst/>
              </a:rPr>
              <a:t>? en in de jaren daarna werd er zwaar geïnvesteerd in kunstmatige intelligentie, zeker op het gebied van vertalen. Uiteraard naar en van het Russisch. Koude oorlog, weet je nog? Echter, daarna volgde een periode van minder enthousiasme. Dat noemen we een </a:t>
            </a:r>
            <a:r>
              <a:rPr lang="nl-NL" b="1" dirty="0" smtClean="0">
                <a:effectLst/>
                <a:hlinkClick r:id="rId3"/>
              </a:rPr>
              <a:t>AI - winter</a:t>
            </a:r>
            <a:r>
              <a:rPr lang="nl-NL" dirty="0" smtClean="0">
                <a:effectLst/>
              </a:rPr>
              <a:t> (link naar Artikel op </a:t>
            </a:r>
            <a:r>
              <a:rPr lang="nl-NL" dirty="0" err="1" smtClean="0">
                <a:effectLst/>
              </a:rPr>
              <a:t>Popsi</a:t>
            </a:r>
            <a:r>
              <a:rPr lang="nl-NL" dirty="0" smtClean="0">
                <a:effectLst/>
              </a:rPr>
              <a:t>). Ook nu, door doorbraken die we hierboven hebben beschreven, zoals meer computerkracht en nieuwe (neurale) manieren van programmeren zitten we midden in een hete zomer, maar in de verte zien steeds meer mensen een nieuwe winter komen. </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9</a:t>
            </a:fld>
            <a:endParaRPr lang="nl-NL"/>
          </a:p>
        </p:txBody>
      </p:sp>
    </p:spTree>
    <p:extLst>
      <p:ext uri="{BB962C8B-B14F-4D97-AF65-F5344CB8AC3E}">
        <p14:creationId xmlns:p14="http://schemas.microsoft.com/office/powerpoint/2010/main" val="712599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effectLst/>
              </a:rPr>
              <a:t>Een mooi voorbeeld is de </a:t>
            </a:r>
            <a:r>
              <a:rPr lang="nl-NL" dirty="0" smtClean="0">
                <a:effectLst/>
                <a:hlinkClick r:id="rId3"/>
              </a:rPr>
              <a:t>zelfrijdende auto</a:t>
            </a:r>
            <a:r>
              <a:rPr lang="nl-NL" dirty="0" smtClean="0">
                <a:effectLst/>
              </a:rPr>
              <a:t> (link naar artikel op The </a:t>
            </a:r>
            <a:r>
              <a:rPr lang="nl-NL" dirty="0" err="1" smtClean="0">
                <a:effectLst/>
              </a:rPr>
              <a:t>Verge</a:t>
            </a:r>
            <a:r>
              <a:rPr lang="nl-NL" dirty="0" smtClean="0">
                <a:effectLst/>
              </a:rPr>
              <a:t>). Die had er volgens </a:t>
            </a:r>
            <a:r>
              <a:rPr lang="nl-NL" dirty="0" err="1" smtClean="0">
                <a:effectLst/>
              </a:rPr>
              <a:t>Elon</a:t>
            </a:r>
            <a:r>
              <a:rPr lang="nl-NL" dirty="0" smtClean="0">
                <a:effectLst/>
              </a:rPr>
              <a:t> </a:t>
            </a:r>
            <a:r>
              <a:rPr lang="nl-NL" dirty="0" err="1" smtClean="0">
                <a:effectLst/>
              </a:rPr>
              <a:t>Musk</a:t>
            </a:r>
            <a:r>
              <a:rPr lang="nl-NL" dirty="0" smtClean="0">
                <a:effectLst/>
              </a:rPr>
              <a:t> al in 2018 moeten zijn. Helemaal autonoom, maar dat gaat niet gebeuren en het zou ook nog wel eens een generatie kunnen duren. Dat komt, voornamelijk door een proces genaamd, generalisatie. Simpel gezegd, door het miljoenen plaatjes te laten zien, kun je een computer perfect 'trainen' om een tijger te herkennen. Hetzelfde kun je doen voor een poes. We noemen dat interpolatie. Maar, als je dan vraagt, en nu een poema herkennen, die zit er ergens tussen in, daar snapt een computer niets van. Een kind van 4 wel. En de weg zit vol 'poema's'. </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10</a:t>
            </a:fld>
            <a:endParaRPr lang="nl-NL"/>
          </a:p>
        </p:txBody>
      </p:sp>
    </p:spTree>
    <p:extLst>
      <p:ext uri="{BB962C8B-B14F-4D97-AF65-F5344CB8AC3E}">
        <p14:creationId xmlns:p14="http://schemas.microsoft.com/office/powerpoint/2010/main" val="1217017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smtClean="0">
                <a:effectLst/>
              </a:rPr>
              <a:t>Maar dan blijven er ‘met beperkte intelligentie’ nog genoeg dingen over die wel kunnen….</a:t>
            </a:r>
          </a:p>
          <a:p>
            <a:endParaRPr lang="nl-NL" i="1" dirty="0" smtClean="0">
              <a:effectLst/>
            </a:endParaRPr>
          </a:p>
          <a:p>
            <a:r>
              <a:rPr lang="nl-NL" i="1" dirty="0" smtClean="0">
                <a:effectLst/>
              </a:rPr>
              <a:t>Bijvoorbeeld:</a:t>
            </a:r>
            <a:r>
              <a:rPr lang="nl-NL" dirty="0" smtClean="0">
                <a:effectLst/>
              </a:rPr>
              <a:t/>
            </a:r>
            <a:br>
              <a:rPr lang="nl-NL" dirty="0" smtClean="0">
                <a:effectLst/>
              </a:rPr>
            </a:br>
            <a:r>
              <a:rPr lang="nl-NL" dirty="0" smtClean="0">
                <a:effectLst/>
              </a:rPr>
              <a:t>Volgens Kevin Kelly in zijn boek </a:t>
            </a:r>
            <a:r>
              <a:rPr lang="nl-NL" dirty="0" smtClean="0">
                <a:effectLst/>
                <a:hlinkClick r:id="rId3"/>
              </a:rPr>
              <a:t>The </a:t>
            </a:r>
            <a:r>
              <a:rPr lang="nl-NL" dirty="0" err="1" smtClean="0">
                <a:effectLst/>
                <a:hlinkClick r:id="rId3"/>
              </a:rPr>
              <a:t>Inevitable</a:t>
            </a:r>
            <a:r>
              <a:rPr lang="nl-NL" dirty="0" smtClean="0">
                <a:effectLst/>
                <a:hlinkClick r:id="rId3"/>
              </a:rPr>
              <a:t> </a:t>
            </a:r>
            <a:r>
              <a:rPr lang="nl-NL" dirty="0" smtClean="0">
                <a:effectLst/>
              </a:rPr>
              <a:t>(link naar boek) kun je vergelijkingen trekken tussen de opkomst van</a:t>
            </a:r>
            <a:r>
              <a:rPr lang="nl-NL" b="1" dirty="0" smtClean="0">
                <a:effectLst/>
              </a:rPr>
              <a:t> </a:t>
            </a:r>
            <a:r>
              <a:rPr lang="nl-NL" b="1" dirty="0" err="1" smtClean="0">
                <a:effectLst/>
              </a:rPr>
              <a:t>electriteit</a:t>
            </a:r>
            <a:r>
              <a:rPr lang="nl-NL" b="1" dirty="0" smtClean="0">
                <a:effectLst/>
              </a:rPr>
              <a:t> en kunstmatige intelligentie</a:t>
            </a:r>
            <a:r>
              <a:rPr lang="nl-NL" dirty="0" smtClean="0">
                <a:effectLst/>
              </a:rPr>
              <a:t>. Je neemt een apparaat, en voegt er iets aan toe. Bijvoorbeeld, je had lang geleden een handboor, </a:t>
            </a:r>
            <a:r>
              <a:rPr lang="nl-NL" dirty="0" err="1" smtClean="0">
                <a:effectLst/>
              </a:rPr>
              <a:t>electriciteit</a:t>
            </a:r>
            <a:r>
              <a:rPr lang="nl-NL" dirty="0" smtClean="0">
                <a:effectLst/>
              </a:rPr>
              <a:t> erbij, hoppa, een </a:t>
            </a:r>
            <a:r>
              <a:rPr lang="nl-NL" dirty="0" err="1" smtClean="0">
                <a:effectLst/>
              </a:rPr>
              <a:t>electrische</a:t>
            </a:r>
            <a:r>
              <a:rPr lang="nl-NL" dirty="0" smtClean="0">
                <a:effectLst/>
              </a:rPr>
              <a:t> boormachine. Je had een tandenborstel, </a:t>
            </a:r>
            <a:r>
              <a:rPr lang="nl-NL" dirty="0" err="1" smtClean="0">
                <a:effectLst/>
              </a:rPr>
              <a:t>electriciteit</a:t>
            </a:r>
            <a:r>
              <a:rPr lang="nl-NL" dirty="0" smtClean="0">
                <a:effectLst/>
              </a:rPr>
              <a:t> erbij en hoppa een </a:t>
            </a:r>
            <a:r>
              <a:rPr lang="nl-NL" dirty="0" err="1" smtClean="0">
                <a:effectLst/>
              </a:rPr>
              <a:t>electrische</a:t>
            </a:r>
            <a:r>
              <a:rPr lang="nl-NL" dirty="0" smtClean="0">
                <a:effectLst/>
              </a:rPr>
              <a:t> tandenborstel. Nu voeg je weer wat toe: kunstmatige intelligentie. Dat leidt opnieuw tot een nieuw product. Bijvoorbeeld, de </a:t>
            </a:r>
            <a:r>
              <a:rPr lang="nl-NL" dirty="0" err="1" smtClean="0">
                <a:effectLst/>
              </a:rPr>
              <a:t>electrische</a:t>
            </a:r>
            <a:r>
              <a:rPr lang="nl-NL" dirty="0" smtClean="0">
                <a:effectLst/>
              </a:rPr>
              <a:t> tandenborstel, AI erbij, en hoppa, je hebt een mini-tandarts die elke dag ook even je gebit controleert en suggesties geeft. Eerst wassen met de hand, toen een </a:t>
            </a:r>
            <a:r>
              <a:rPr lang="nl-NL" dirty="0" err="1" smtClean="0">
                <a:effectLst/>
              </a:rPr>
              <a:t>een</a:t>
            </a:r>
            <a:r>
              <a:rPr lang="nl-NL" dirty="0" smtClean="0">
                <a:effectLst/>
              </a:rPr>
              <a:t> </a:t>
            </a:r>
            <a:r>
              <a:rPr lang="nl-NL" dirty="0" err="1" smtClean="0">
                <a:effectLst/>
              </a:rPr>
              <a:t>electrische</a:t>
            </a:r>
            <a:r>
              <a:rPr lang="nl-NL" dirty="0" smtClean="0">
                <a:effectLst/>
              </a:rPr>
              <a:t> wasmachine en straks een machine waarbij je per was betaalt afhankelijk van de beschikbare stroom op het slimme </a:t>
            </a:r>
            <a:r>
              <a:rPr lang="nl-NL" dirty="0" err="1" smtClean="0">
                <a:effectLst/>
              </a:rPr>
              <a:t>grid</a:t>
            </a:r>
            <a:r>
              <a:rPr lang="nl-NL" dirty="0" smtClean="0">
                <a:effectLst/>
              </a:rPr>
              <a:t>. Zo kan elk denkbaar product voorzien worden van kunstmatige intelligentie. Het gaat dan vooral om kunstmatige intelligentie die uit 'een </a:t>
            </a:r>
            <a:r>
              <a:rPr lang="nl-NL" dirty="0" err="1" smtClean="0">
                <a:effectLst/>
              </a:rPr>
              <a:t>cloud</a:t>
            </a:r>
            <a:r>
              <a:rPr lang="nl-NL" dirty="0" smtClean="0">
                <a:effectLst/>
              </a:rPr>
              <a:t>' komt en heel specifiek 'iets' kan. Er zal, zo voorspelt Kevin Kelly, juist geadverteerd worden met kunstmatige intelligentie die heel goed is in één ding. Je wil niet dat je zelfrijdende auto tijdens het rijden ook nog probeert een boekhoudkundig probleem op te lossen. Maar Kevin Kelly is dan ook een onverbeterlijke optimist.</a:t>
            </a:r>
            <a:endParaRPr lang="nl-NL" dirty="0"/>
          </a:p>
        </p:txBody>
      </p:sp>
      <p:sp>
        <p:nvSpPr>
          <p:cNvPr id="4" name="Tijdelijke aanduiding voor dianummer 3"/>
          <p:cNvSpPr>
            <a:spLocks noGrp="1"/>
          </p:cNvSpPr>
          <p:nvPr>
            <p:ph type="sldNum" sz="quarter" idx="10"/>
          </p:nvPr>
        </p:nvSpPr>
        <p:spPr/>
        <p:txBody>
          <a:bodyPr/>
          <a:lstStyle/>
          <a:p>
            <a:fld id="{15BD3654-9A79-4B47-9CF7-D6BAF450FCC7}" type="slidenum">
              <a:rPr lang="nl-NL" smtClean="0"/>
              <a:t>11</a:t>
            </a:fld>
            <a:endParaRPr lang="nl-NL"/>
          </a:p>
        </p:txBody>
      </p:sp>
    </p:spTree>
    <p:extLst>
      <p:ext uri="{BB962C8B-B14F-4D97-AF65-F5344CB8AC3E}">
        <p14:creationId xmlns:p14="http://schemas.microsoft.com/office/powerpoint/2010/main" val="1424414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360" y="2130426"/>
            <a:ext cx="10273141" cy="1470025"/>
          </a:xfrm>
        </p:spPr>
        <p:txBody>
          <a:bodyPr/>
          <a:lstStyle>
            <a:lvl1pPr>
              <a:defRPr sz="3600"/>
            </a:lvl1pPr>
          </a:lstStyle>
          <a:p>
            <a:r>
              <a:rPr lang="en-US" dirty="0" smtClean="0"/>
              <a:t>Click to edit Master title style</a:t>
            </a:r>
            <a:endParaRPr lang="nl-NL" dirty="0"/>
          </a:p>
        </p:txBody>
      </p:sp>
      <p:sp>
        <p:nvSpPr>
          <p:cNvPr id="3" name="Subtitle 2"/>
          <p:cNvSpPr>
            <a:spLocks noGrp="1"/>
          </p:cNvSpPr>
          <p:nvPr>
            <p:ph type="subTitle" idx="1" hasCustomPrompt="1"/>
          </p:nvPr>
        </p:nvSpPr>
        <p:spPr>
          <a:xfrm>
            <a:off x="1204731" y="378904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nl-NL" dirty="0"/>
          </a:p>
        </p:txBody>
      </p:sp>
      <p:sp>
        <p:nvSpPr>
          <p:cNvPr id="4" name="Date Placeholder 3"/>
          <p:cNvSpPr>
            <a:spLocks noGrp="1"/>
          </p:cNvSpPr>
          <p:nvPr>
            <p:ph type="dt" sz="half" idx="10"/>
          </p:nvPr>
        </p:nvSpPr>
        <p:spPr>
          <a:xfrm>
            <a:off x="335360" y="6356351"/>
            <a:ext cx="1728192" cy="365125"/>
          </a:xfrm>
        </p:spPr>
        <p:txBody>
          <a:bodyPr/>
          <a:lstStyle/>
          <a:p>
            <a:fld id="{9352B002-1032-497A-A690-67428BD6A599}" type="datetimeFigureOut">
              <a:rPr lang="nl-NL" smtClean="0"/>
              <a:t>18-3-2019</a:t>
            </a:fld>
            <a:endParaRPr lang="nl-NL" dirty="0"/>
          </a:p>
        </p:txBody>
      </p:sp>
      <p:sp>
        <p:nvSpPr>
          <p:cNvPr id="5" name="Footer Placeholder 4"/>
          <p:cNvSpPr>
            <a:spLocks noGrp="1"/>
          </p:cNvSpPr>
          <p:nvPr>
            <p:ph type="ftr" sz="quarter" idx="11"/>
          </p:nvPr>
        </p:nvSpPr>
        <p:spPr>
          <a:xfrm>
            <a:off x="2288934" y="6353465"/>
            <a:ext cx="6687385" cy="365125"/>
          </a:xfrm>
        </p:spPr>
        <p:txBody>
          <a:bodyPr/>
          <a:lstStyle/>
          <a:p>
            <a:endParaRPr lang="nl-NL"/>
          </a:p>
        </p:txBody>
      </p:sp>
      <p:sp>
        <p:nvSpPr>
          <p:cNvPr id="6" name="Slide Number Placeholder 5"/>
          <p:cNvSpPr>
            <a:spLocks noGrp="1"/>
          </p:cNvSpPr>
          <p:nvPr>
            <p:ph type="sldNum" sz="quarter" idx="12"/>
          </p:nvPr>
        </p:nvSpPr>
        <p:spPr>
          <a:xfrm>
            <a:off x="9217653" y="6361546"/>
            <a:ext cx="1390848" cy="365125"/>
          </a:xfrm>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1410630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1112" y="273050"/>
            <a:ext cx="433957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4766734" y="273051"/>
            <a:ext cx="578658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Text Placeholder 3"/>
          <p:cNvSpPr>
            <a:spLocks noGrp="1"/>
          </p:cNvSpPr>
          <p:nvPr>
            <p:ph type="body" sz="half" idx="2"/>
          </p:nvPr>
        </p:nvSpPr>
        <p:spPr>
          <a:xfrm>
            <a:off x="281112" y="1435101"/>
            <a:ext cx="433957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52B002-1032-497A-A690-67428BD6A599}" type="datetimeFigureOut">
              <a:rPr lang="nl-NL" smtClean="0"/>
              <a:t>18-3-2019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861200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71361" y="4755284"/>
            <a:ext cx="73152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2071361" y="595168"/>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nl-NL"/>
          </a:p>
        </p:txBody>
      </p:sp>
      <p:sp>
        <p:nvSpPr>
          <p:cNvPr id="4" name="Text Placeholder 3"/>
          <p:cNvSpPr>
            <a:spLocks noGrp="1"/>
          </p:cNvSpPr>
          <p:nvPr>
            <p:ph type="body" sz="half" idx="2"/>
          </p:nvPr>
        </p:nvSpPr>
        <p:spPr>
          <a:xfrm>
            <a:off x="2071361" y="5382747"/>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352B002-1032-497A-A690-67428BD6A599}" type="datetimeFigureOut">
              <a:rPr lang="nl-NL" smtClean="0"/>
              <a:t>18-3-2019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946751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nl-NL"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9352B002-1032-497A-A690-67428BD6A599}" type="datetimeFigureOut">
              <a:rPr lang="nl-NL" smtClean="0"/>
              <a:t>18-3-2019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1012003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86289" y="263822"/>
            <a:ext cx="2067024" cy="5851525"/>
          </a:xfrm>
        </p:spPr>
        <p:txBody>
          <a:bodyPr vert="eaVert"/>
          <a:lstStyle>
            <a:lvl1pPr>
              <a:defRPr sz="3600"/>
            </a:lvl1pPr>
          </a:lstStyle>
          <a:p>
            <a:r>
              <a:rPr lang="en-US" dirty="0" smtClean="0"/>
              <a:t>Click to edit Master title style</a:t>
            </a:r>
            <a:endParaRPr lang="nl-NL" dirty="0"/>
          </a:p>
        </p:txBody>
      </p:sp>
      <p:sp>
        <p:nvSpPr>
          <p:cNvPr id="3" name="Vertical Text Placeholder 2"/>
          <p:cNvSpPr>
            <a:spLocks noGrp="1"/>
          </p:cNvSpPr>
          <p:nvPr>
            <p:ph type="body" orient="vert" idx="1"/>
          </p:nvPr>
        </p:nvSpPr>
        <p:spPr>
          <a:xfrm>
            <a:off x="281111" y="23999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9352B002-1032-497A-A690-67428BD6A599}" type="datetimeFigureOut">
              <a:rPr lang="nl-NL" smtClean="0"/>
              <a:t>18-3-2019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1130103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7441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360" y="2130426"/>
            <a:ext cx="10273141" cy="1470025"/>
          </a:xfrm>
        </p:spPr>
        <p:txBody>
          <a:bodyPr/>
          <a:lstStyle>
            <a:lvl1pPr>
              <a:defRPr sz="3600"/>
            </a:lvl1pPr>
          </a:lstStyle>
          <a:p>
            <a:r>
              <a:rPr lang="en-US" dirty="0" smtClean="0"/>
              <a:t>Click to edit Master title style</a:t>
            </a:r>
            <a:endParaRPr lang="nl-NL" dirty="0"/>
          </a:p>
        </p:txBody>
      </p:sp>
      <p:sp>
        <p:nvSpPr>
          <p:cNvPr id="3" name="Subtitle 2"/>
          <p:cNvSpPr>
            <a:spLocks noGrp="1"/>
          </p:cNvSpPr>
          <p:nvPr>
            <p:ph type="subTitle" idx="1" hasCustomPrompt="1"/>
          </p:nvPr>
        </p:nvSpPr>
        <p:spPr>
          <a:xfrm>
            <a:off x="1204731" y="378904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nl-NL" dirty="0"/>
          </a:p>
        </p:txBody>
      </p:sp>
      <p:sp>
        <p:nvSpPr>
          <p:cNvPr id="4" name="Date Placeholder 3"/>
          <p:cNvSpPr>
            <a:spLocks noGrp="1"/>
          </p:cNvSpPr>
          <p:nvPr>
            <p:ph type="dt" sz="half" idx="10"/>
          </p:nvPr>
        </p:nvSpPr>
        <p:spPr>
          <a:xfrm>
            <a:off x="335360" y="6356351"/>
            <a:ext cx="1728192" cy="365125"/>
          </a:xfrm>
        </p:spPr>
        <p:txBody>
          <a:bodyPr/>
          <a:lstStyle/>
          <a:p>
            <a:fld id="{9352B002-1032-497A-A690-67428BD6A599}" type="datetimeFigureOut">
              <a:rPr lang="nl-NL" smtClean="0"/>
              <a:t>18-3-2019</a:t>
            </a:fld>
            <a:endParaRPr lang="nl-NL" dirty="0"/>
          </a:p>
        </p:txBody>
      </p:sp>
      <p:sp>
        <p:nvSpPr>
          <p:cNvPr id="5" name="Footer Placeholder 4"/>
          <p:cNvSpPr>
            <a:spLocks noGrp="1"/>
          </p:cNvSpPr>
          <p:nvPr>
            <p:ph type="ftr" sz="quarter" idx="11"/>
          </p:nvPr>
        </p:nvSpPr>
        <p:spPr>
          <a:xfrm>
            <a:off x="2288934" y="6353465"/>
            <a:ext cx="6687385" cy="365125"/>
          </a:xfrm>
        </p:spPr>
        <p:txBody>
          <a:bodyPr/>
          <a:lstStyle/>
          <a:p>
            <a:endParaRPr lang="nl-NL"/>
          </a:p>
        </p:txBody>
      </p:sp>
      <p:sp>
        <p:nvSpPr>
          <p:cNvPr id="6" name="Slide Number Placeholder 5"/>
          <p:cNvSpPr>
            <a:spLocks noGrp="1"/>
          </p:cNvSpPr>
          <p:nvPr>
            <p:ph type="sldNum" sz="quarter" idx="12"/>
          </p:nvPr>
        </p:nvSpPr>
        <p:spPr>
          <a:xfrm>
            <a:off x="9217653" y="6361546"/>
            <a:ext cx="1390848" cy="365125"/>
          </a:xfrm>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4095178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0369152" cy="922114"/>
          </a:xfrm>
        </p:spPr>
        <p:txBody>
          <a:bodyPr/>
          <a:lstStyle>
            <a:lvl1pPr>
              <a:defRPr sz="3600"/>
            </a:lvl1pPr>
          </a:lstStyle>
          <a:p>
            <a:r>
              <a:rPr lang="en-US" dirty="0" smtClean="0"/>
              <a:t>Click to edit Master title style</a:t>
            </a:r>
            <a:endParaRPr lang="nl-NL" dirty="0"/>
          </a:p>
        </p:txBody>
      </p:sp>
      <p:sp>
        <p:nvSpPr>
          <p:cNvPr id="3" name="Content Placeholder 2"/>
          <p:cNvSpPr>
            <a:spLocks noGrp="1"/>
          </p:cNvSpPr>
          <p:nvPr>
            <p:ph idx="1"/>
          </p:nvPr>
        </p:nvSpPr>
        <p:spPr>
          <a:xfrm>
            <a:off x="335360" y="1600201"/>
            <a:ext cx="10369152" cy="45259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Date Placeholder 3"/>
          <p:cNvSpPr>
            <a:spLocks noGrp="1"/>
          </p:cNvSpPr>
          <p:nvPr>
            <p:ph type="dt" sz="half" idx="10"/>
          </p:nvPr>
        </p:nvSpPr>
        <p:spPr>
          <a:xfrm>
            <a:off x="335360" y="6353465"/>
            <a:ext cx="1453952" cy="365125"/>
          </a:xfrm>
        </p:spPr>
        <p:txBody>
          <a:bodyPr/>
          <a:lstStyle/>
          <a:p>
            <a:fld id="{9352B002-1032-497A-A690-67428BD6A599}" type="datetimeFigureOut">
              <a:rPr lang="nl-NL" smtClean="0"/>
              <a:t>18-3-2019</a:t>
            </a:fld>
            <a:endParaRPr lang="nl-NL" dirty="0"/>
          </a:p>
        </p:txBody>
      </p:sp>
      <p:sp>
        <p:nvSpPr>
          <p:cNvPr id="5" name="Footer Placeholder 4"/>
          <p:cNvSpPr>
            <a:spLocks noGrp="1"/>
          </p:cNvSpPr>
          <p:nvPr>
            <p:ph type="ftr" sz="quarter" idx="11"/>
          </p:nvPr>
        </p:nvSpPr>
        <p:spPr>
          <a:xfrm>
            <a:off x="2288934" y="6353465"/>
            <a:ext cx="6495365" cy="365125"/>
          </a:xfrm>
        </p:spPr>
        <p:txBody>
          <a:bodyPr/>
          <a:lstStyle/>
          <a:p>
            <a:endParaRPr lang="nl-NL"/>
          </a:p>
        </p:txBody>
      </p:sp>
      <p:sp>
        <p:nvSpPr>
          <p:cNvPr id="6" name="Slide Number Placeholder 5"/>
          <p:cNvSpPr>
            <a:spLocks noGrp="1"/>
          </p:cNvSpPr>
          <p:nvPr>
            <p:ph type="sldNum" sz="quarter" idx="12"/>
          </p:nvPr>
        </p:nvSpPr>
        <p:spPr>
          <a:xfrm>
            <a:off x="9313664" y="6353465"/>
            <a:ext cx="1390848" cy="365125"/>
          </a:xfrm>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51388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600201"/>
            <a:ext cx="10369152" cy="45259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Date Placeholder 3"/>
          <p:cNvSpPr>
            <a:spLocks noGrp="1"/>
          </p:cNvSpPr>
          <p:nvPr>
            <p:ph type="dt" sz="half" idx="10"/>
          </p:nvPr>
        </p:nvSpPr>
        <p:spPr>
          <a:xfrm>
            <a:off x="335360" y="6353465"/>
            <a:ext cx="1453952" cy="365125"/>
          </a:xfrm>
        </p:spPr>
        <p:txBody>
          <a:bodyPr/>
          <a:lstStyle/>
          <a:p>
            <a:fld id="{9352B002-1032-497A-A690-67428BD6A599}" type="datetimeFigureOut">
              <a:rPr lang="nl-NL" smtClean="0"/>
              <a:t>18-3-2019</a:t>
            </a:fld>
            <a:endParaRPr lang="nl-NL" dirty="0"/>
          </a:p>
        </p:txBody>
      </p:sp>
      <p:sp>
        <p:nvSpPr>
          <p:cNvPr id="5" name="Footer Placeholder 4"/>
          <p:cNvSpPr>
            <a:spLocks noGrp="1"/>
          </p:cNvSpPr>
          <p:nvPr>
            <p:ph type="ftr" sz="quarter" idx="11"/>
          </p:nvPr>
        </p:nvSpPr>
        <p:spPr>
          <a:xfrm>
            <a:off x="2288934" y="6353465"/>
            <a:ext cx="6495365" cy="365125"/>
          </a:xfrm>
        </p:spPr>
        <p:txBody>
          <a:bodyPr/>
          <a:lstStyle/>
          <a:p>
            <a:endParaRPr lang="nl-NL"/>
          </a:p>
        </p:txBody>
      </p:sp>
      <p:sp>
        <p:nvSpPr>
          <p:cNvPr id="6" name="Slide Number Placeholder 5"/>
          <p:cNvSpPr>
            <a:spLocks noGrp="1"/>
          </p:cNvSpPr>
          <p:nvPr>
            <p:ph type="sldNum" sz="quarter" idx="12"/>
          </p:nvPr>
        </p:nvSpPr>
        <p:spPr>
          <a:xfrm>
            <a:off x="9313664" y="6353465"/>
            <a:ext cx="1390848" cy="365125"/>
          </a:xfrm>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648422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1111" y="4406901"/>
            <a:ext cx="10363200" cy="1362075"/>
          </a:xfrm>
        </p:spPr>
        <p:txBody>
          <a:bodyPr anchor="t"/>
          <a:lstStyle>
            <a:lvl1pPr algn="ctr">
              <a:defRPr sz="4000" b="1" cap="all"/>
            </a:lvl1pPr>
          </a:lstStyle>
          <a:p>
            <a:r>
              <a:rPr lang="en-US" dirty="0" smtClean="0"/>
              <a:t>Click to edit Master title style</a:t>
            </a:r>
            <a:endParaRPr lang="nl-NL" dirty="0"/>
          </a:p>
        </p:txBody>
      </p:sp>
      <p:sp>
        <p:nvSpPr>
          <p:cNvPr id="3" name="Text Placeholder 2"/>
          <p:cNvSpPr>
            <a:spLocks noGrp="1"/>
          </p:cNvSpPr>
          <p:nvPr>
            <p:ph type="body" idx="1"/>
          </p:nvPr>
        </p:nvSpPr>
        <p:spPr>
          <a:xfrm>
            <a:off x="267164" y="2614469"/>
            <a:ext cx="10363200" cy="1500187"/>
          </a:xfrm>
        </p:spPr>
        <p:txBody>
          <a:bodyPr anchor="b"/>
          <a:lstStyle>
            <a:lvl1pPr marL="0" indent="0" algn="ctr">
              <a:buNone/>
              <a:defRPr sz="36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9352B002-1032-497A-A690-67428BD6A599}" type="datetimeFigureOut">
              <a:rPr lang="nl-NL" smtClean="0"/>
              <a:t>18-3-2019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57910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nl-NL" dirty="0"/>
          </a:p>
        </p:txBody>
      </p:sp>
      <p:sp>
        <p:nvSpPr>
          <p:cNvPr id="3" name="Content Placeholder 2"/>
          <p:cNvSpPr>
            <a:spLocks noGrp="1"/>
          </p:cNvSpPr>
          <p:nvPr>
            <p:ph sz="half" idx="1"/>
          </p:nvPr>
        </p:nvSpPr>
        <p:spPr>
          <a:xfrm>
            <a:off x="281111" y="1600201"/>
            <a:ext cx="504680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Content Placeholder 3"/>
          <p:cNvSpPr>
            <a:spLocks noGrp="1"/>
          </p:cNvSpPr>
          <p:nvPr>
            <p:ph sz="half" idx="2"/>
          </p:nvPr>
        </p:nvSpPr>
        <p:spPr>
          <a:xfrm>
            <a:off x="5519936" y="1600200"/>
            <a:ext cx="508856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p>
            <a:fld id="{9352B002-1032-497A-A690-67428BD6A599}" type="datetimeFigureOut">
              <a:rPr lang="nl-NL" smtClean="0"/>
              <a:t>18-3-2019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3829008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nl-NL" dirty="0"/>
          </a:p>
        </p:txBody>
      </p:sp>
      <p:sp>
        <p:nvSpPr>
          <p:cNvPr id="3" name="Text Placeholder 2"/>
          <p:cNvSpPr>
            <a:spLocks noGrp="1"/>
          </p:cNvSpPr>
          <p:nvPr>
            <p:ph type="body" idx="1"/>
          </p:nvPr>
        </p:nvSpPr>
        <p:spPr>
          <a:xfrm>
            <a:off x="281111" y="1535113"/>
            <a:ext cx="504680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81111" y="2174875"/>
            <a:ext cx="504680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5" name="Text Placeholder 4"/>
          <p:cNvSpPr>
            <a:spLocks noGrp="1"/>
          </p:cNvSpPr>
          <p:nvPr>
            <p:ph type="body" sz="quarter" idx="3"/>
          </p:nvPr>
        </p:nvSpPr>
        <p:spPr>
          <a:xfrm>
            <a:off x="5444807" y="1535113"/>
            <a:ext cx="516369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444806" y="2160732"/>
            <a:ext cx="51085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7" name="Date Placeholder 6"/>
          <p:cNvSpPr>
            <a:spLocks noGrp="1"/>
          </p:cNvSpPr>
          <p:nvPr>
            <p:ph type="dt" sz="half" idx="10"/>
          </p:nvPr>
        </p:nvSpPr>
        <p:spPr/>
        <p:txBody>
          <a:bodyPr/>
          <a:lstStyle/>
          <a:p>
            <a:fld id="{9352B002-1032-497A-A690-67428BD6A599}" type="datetimeFigureOut">
              <a:rPr lang="nl-NL" smtClean="0"/>
              <a:t>18-3-2019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541238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nl-NL" dirty="0"/>
          </a:p>
        </p:txBody>
      </p:sp>
      <p:sp>
        <p:nvSpPr>
          <p:cNvPr id="3" name="Date Placeholder 2"/>
          <p:cNvSpPr>
            <a:spLocks noGrp="1"/>
          </p:cNvSpPr>
          <p:nvPr>
            <p:ph type="dt" sz="half" idx="10"/>
          </p:nvPr>
        </p:nvSpPr>
        <p:spPr/>
        <p:txBody>
          <a:bodyPr/>
          <a:lstStyle/>
          <a:p>
            <a:fld id="{9352B002-1032-497A-A690-67428BD6A599}" type="datetimeFigureOut">
              <a:rPr lang="nl-NL" smtClean="0"/>
              <a:t>18-3-2019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166980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52B002-1032-497A-A690-67428BD6A599}" type="datetimeFigureOut">
              <a:rPr lang="nl-NL" smtClean="0"/>
              <a:t>18-3-2019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C6149A4C-FF88-4BD5-9F00-E822CED6800F}" type="slidenum">
              <a:rPr lang="nl-NL" smtClean="0"/>
              <a:t>‹nr.›</a:t>
            </a:fld>
            <a:endParaRPr lang="nl-NL"/>
          </a:p>
        </p:txBody>
      </p:sp>
    </p:spTree>
    <p:extLst>
      <p:ext uri="{BB962C8B-B14F-4D97-AF65-F5344CB8AC3E}">
        <p14:creationId xmlns:p14="http://schemas.microsoft.com/office/powerpoint/2010/main" val="2936998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111" y="274638"/>
            <a:ext cx="10327391" cy="1143000"/>
          </a:xfrm>
          <a:prstGeom prst="rect">
            <a:avLst/>
          </a:prstGeom>
        </p:spPr>
        <p:txBody>
          <a:bodyPr vert="horz" lIns="91440" tIns="45720" rIns="91440" bIns="45720" rtlCol="0" anchor="ctr">
            <a:normAutofit/>
          </a:bodyPr>
          <a:lstStyle/>
          <a:p>
            <a:r>
              <a:rPr lang="en-US" dirty="0" smtClean="0"/>
              <a:t>Click to edit Master title style</a:t>
            </a:r>
            <a:endParaRPr lang="nl-NL" dirty="0"/>
          </a:p>
        </p:txBody>
      </p:sp>
      <p:sp>
        <p:nvSpPr>
          <p:cNvPr id="3" name="Text Placeholder 2"/>
          <p:cNvSpPr>
            <a:spLocks noGrp="1"/>
          </p:cNvSpPr>
          <p:nvPr>
            <p:ph type="body" idx="1"/>
          </p:nvPr>
        </p:nvSpPr>
        <p:spPr>
          <a:xfrm>
            <a:off x="281111" y="1600201"/>
            <a:ext cx="10327391"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Date Placeholder 3"/>
          <p:cNvSpPr>
            <a:spLocks noGrp="1"/>
          </p:cNvSpPr>
          <p:nvPr>
            <p:ph type="dt" sz="half" idx="2"/>
          </p:nvPr>
        </p:nvSpPr>
        <p:spPr>
          <a:xfrm>
            <a:off x="281111" y="6347691"/>
            <a:ext cx="14539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2B002-1032-497A-A690-67428BD6A599}" type="datetimeFigureOut">
              <a:rPr lang="nl-NL" smtClean="0"/>
              <a:t>18-3-2019</a:t>
            </a:fld>
            <a:endParaRPr lang="nl-NL"/>
          </a:p>
        </p:txBody>
      </p:sp>
      <p:sp>
        <p:nvSpPr>
          <p:cNvPr id="5" name="Footer Placeholder 4"/>
          <p:cNvSpPr>
            <a:spLocks noGrp="1"/>
          </p:cNvSpPr>
          <p:nvPr>
            <p:ph type="ftr" sz="quarter" idx="3"/>
          </p:nvPr>
        </p:nvSpPr>
        <p:spPr>
          <a:xfrm>
            <a:off x="2071362" y="6353465"/>
            <a:ext cx="6754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Slide Number Placeholder 5"/>
          <p:cNvSpPr>
            <a:spLocks noGrp="1"/>
          </p:cNvSpPr>
          <p:nvPr>
            <p:ph type="sldNum" sz="quarter" idx="4"/>
          </p:nvPr>
        </p:nvSpPr>
        <p:spPr>
          <a:xfrm>
            <a:off x="9162465" y="6347690"/>
            <a:ext cx="13908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49A4C-FF88-4BD5-9F00-E822CED6800F}" type="slidenum">
              <a:rPr lang="nl-NL" smtClean="0"/>
              <a:t>‹nr.›</a:t>
            </a:fld>
            <a:endParaRPr lang="nl-NL"/>
          </a:p>
        </p:txBody>
      </p:sp>
      <p:grpSp>
        <p:nvGrpSpPr>
          <p:cNvPr id="8" name="Groep 7"/>
          <p:cNvGrpSpPr/>
          <p:nvPr userDrawn="1"/>
        </p:nvGrpSpPr>
        <p:grpSpPr>
          <a:xfrm>
            <a:off x="10844215" y="-8548"/>
            <a:ext cx="1349385" cy="6858594"/>
            <a:chOff x="10939303" y="0"/>
            <a:chExt cx="1342291" cy="6858594"/>
          </a:xfrm>
        </p:grpSpPr>
        <p:grpSp>
          <p:nvGrpSpPr>
            <p:cNvPr id="14" name="Groep 13"/>
            <p:cNvGrpSpPr/>
            <p:nvPr userDrawn="1"/>
          </p:nvGrpSpPr>
          <p:grpSpPr>
            <a:xfrm>
              <a:off x="10939303" y="0"/>
              <a:ext cx="1342291" cy="6858594"/>
              <a:chOff x="8129991" y="-594"/>
              <a:chExt cx="1006718" cy="6858594"/>
            </a:xfrm>
          </p:grpSpPr>
          <p:pic>
            <p:nvPicPr>
              <p:cNvPr id="11" name="Afbeelding 10"/>
              <p:cNvPicPr>
                <a:picLocks noChangeAspect="1"/>
              </p:cNvPicPr>
              <p:nvPr userDrawn="1"/>
            </p:nvPicPr>
            <p:blipFill>
              <a:blip r:embed="rId16"/>
              <a:stretch>
                <a:fillRect/>
              </a:stretch>
            </p:blipFill>
            <p:spPr>
              <a:xfrm>
                <a:off x="8155168" y="-594"/>
                <a:ext cx="981541" cy="6858594"/>
              </a:xfrm>
              <a:prstGeom prst="rect">
                <a:avLst/>
              </a:prstGeom>
            </p:spPr>
          </p:pic>
          <p:sp>
            <p:nvSpPr>
              <p:cNvPr id="12" name="Tekstvak 11"/>
              <p:cNvSpPr txBox="1"/>
              <p:nvPr userDrawn="1"/>
            </p:nvSpPr>
            <p:spPr>
              <a:xfrm>
                <a:off x="8415106" y="255960"/>
                <a:ext cx="461665" cy="3606628"/>
              </a:xfrm>
              <a:prstGeom prst="rect">
                <a:avLst/>
              </a:prstGeom>
              <a:noFill/>
            </p:spPr>
            <p:txBody>
              <a:bodyPr vert="vert" wrap="none" rtlCol="0">
                <a:spAutoFit/>
              </a:bodyPr>
              <a:lstStyle/>
              <a:p>
                <a:r>
                  <a:rPr lang="nl-NL" sz="2800" dirty="0" smtClean="0">
                    <a:solidFill>
                      <a:srgbClr val="FF3399"/>
                    </a:solidFill>
                    <a:latin typeface="Calibri" panose="020F0502020204030204" pitchFamily="34" charset="0"/>
                    <a:cs typeface="Calibri" panose="020F0502020204030204" pitchFamily="34" charset="0"/>
                  </a:rPr>
                  <a:t>TEC</a:t>
                </a:r>
                <a:r>
                  <a:rPr lang="nl-NL" sz="2800" dirty="0" smtClean="0">
                    <a:solidFill>
                      <a:schemeClr val="bg1"/>
                    </a:solidFill>
                    <a:latin typeface="Calibri" panose="020F0502020204030204" pitchFamily="34" charset="0"/>
                    <a:cs typeface="Calibri" panose="020F0502020204030204" pitchFamily="34" charset="0"/>
                  </a:rPr>
                  <a:t>HNOFILOSOFIE.COM</a:t>
                </a:r>
                <a:endParaRPr lang="nl-NL" sz="2800" dirty="0">
                  <a:solidFill>
                    <a:schemeClr val="bg1"/>
                  </a:solidFill>
                  <a:latin typeface="Calibri" panose="020F0502020204030204" pitchFamily="34" charset="0"/>
                  <a:cs typeface="Calibri" panose="020F0502020204030204" pitchFamily="34" charset="0"/>
                </a:endParaRPr>
              </a:p>
            </p:txBody>
          </p:sp>
          <p:sp>
            <p:nvSpPr>
              <p:cNvPr id="13" name="Tekstvak 12"/>
              <p:cNvSpPr txBox="1"/>
              <p:nvPr userDrawn="1"/>
            </p:nvSpPr>
            <p:spPr>
              <a:xfrm>
                <a:off x="8129991" y="5300614"/>
                <a:ext cx="1006718" cy="584775"/>
              </a:xfrm>
              <a:prstGeom prst="rect">
                <a:avLst/>
              </a:prstGeom>
              <a:noFill/>
            </p:spPr>
            <p:txBody>
              <a:bodyPr wrap="none" rtlCol="0">
                <a:spAutoFit/>
              </a:bodyPr>
              <a:lstStyle/>
              <a:p>
                <a:pPr algn="ctr"/>
                <a:r>
                  <a:rPr lang="nl-NL" sz="2000" dirty="0" smtClean="0">
                    <a:solidFill>
                      <a:schemeClr val="bg1"/>
                    </a:solidFill>
                    <a:latin typeface="Calibri" panose="020F0502020204030204" pitchFamily="34" charset="0"/>
                    <a:cs typeface="Calibri" panose="020F0502020204030204" pitchFamily="34" charset="0"/>
                  </a:rPr>
                  <a:t>AI</a:t>
                </a:r>
              </a:p>
              <a:p>
                <a:pPr algn="ctr"/>
                <a:r>
                  <a:rPr lang="nl-NL" sz="1200" dirty="0" smtClean="0">
                    <a:solidFill>
                      <a:schemeClr val="bg1"/>
                    </a:solidFill>
                    <a:latin typeface="Calibri" panose="020F0502020204030204" pitchFamily="34" charset="0"/>
                    <a:cs typeface="Calibri" panose="020F0502020204030204" pitchFamily="34" charset="0"/>
                  </a:rPr>
                  <a:t>Rens van der Vorst</a:t>
                </a:r>
                <a:endParaRPr lang="nl-NL" sz="1200" dirty="0">
                  <a:solidFill>
                    <a:schemeClr val="bg1"/>
                  </a:solidFill>
                  <a:latin typeface="Calibri" panose="020F0502020204030204" pitchFamily="34" charset="0"/>
                  <a:cs typeface="Calibri" panose="020F0502020204030204" pitchFamily="34" charset="0"/>
                </a:endParaRPr>
              </a:p>
            </p:txBody>
          </p:sp>
        </p:grpSp>
        <p:pic>
          <p:nvPicPr>
            <p:cNvPr id="15" name="Picture 6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131717" y="6320338"/>
              <a:ext cx="957461" cy="333030"/>
            </a:xfrm>
            <a:prstGeom prst="rect">
              <a:avLst/>
            </a:prstGeom>
          </p:spPr>
        </p:pic>
      </p:grpSp>
    </p:spTree>
    <p:extLst>
      <p:ext uri="{BB962C8B-B14F-4D97-AF65-F5344CB8AC3E}">
        <p14:creationId xmlns:p14="http://schemas.microsoft.com/office/powerpoint/2010/main" val="2059462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mailto:Rens@technofilosofie.co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41.jpg"/></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jpY6BzKnfAhXux4UKHaptBFsQjRx6BAgBEAU&amp;url=https://futureoflife.org/superintelligence-survey/&amp;psig=AOvVaw3rSALcd6K1brsmGWBuS2gA&amp;ust=1545229873944668"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nl-NL" smtClean="0"/>
              <a:t>Workshop / les</a:t>
            </a:r>
            <a:endParaRPr lang="nl-NL" dirty="0"/>
          </a:p>
        </p:txBody>
      </p:sp>
      <p:sp>
        <p:nvSpPr>
          <p:cNvPr id="7" name="Ondertitel 2"/>
          <p:cNvSpPr txBox="1">
            <a:spLocks/>
          </p:cNvSpPr>
          <p:nvPr/>
        </p:nvSpPr>
        <p:spPr>
          <a:xfrm>
            <a:off x="1828800" y="3886200"/>
            <a:ext cx="85344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nl-NL" dirty="0" smtClean="0"/>
              <a:t>Workshop Kunstmatige </a:t>
            </a:r>
            <a:r>
              <a:rPr lang="nl-NL" dirty="0" smtClean="0"/>
              <a:t>intelligentie </a:t>
            </a:r>
            <a:r>
              <a:rPr lang="nl-NL" dirty="0" smtClean="0"/>
              <a:t>- </a:t>
            </a:r>
            <a:r>
              <a:rPr lang="nl-NL" dirty="0" err="1" smtClean="0"/>
              <a:t>Technofilosofie</a:t>
            </a:r>
            <a:endParaRPr lang="nl-NL" dirty="0" smtClean="0"/>
          </a:p>
          <a:p>
            <a:endParaRPr lang="nl-NL" dirty="0"/>
          </a:p>
        </p:txBody>
      </p:sp>
    </p:spTree>
    <p:extLst>
      <p:ext uri="{BB962C8B-B14F-4D97-AF65-F5344CB8AC3E}">
        <p14:creationId xmlns:p14="http://schemas.microsoft.com/office/powerpoint/2010/main" val="3419619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80708" y="0"/>
            <a:ext cx="11273252" cy="6957392"/>
          </a:xfrm>
          <a:prstGeom prst="rect">
            <a:avLst/>
          </a:prstGeom>
        </p:spPr>
      </p:pic>
    </p:spTree>
    <p:extLst>
      <p:ext uri="{BB962C8B-B14F-4D97-AF65-F5344CB8AC3E}">
        <p14:creationId xmlns:p14="http://schemas.microsoft.com/office/powerpoint/2010/main" val="1622304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078282" y="260648"/>
            <a:ext cx="6866977" cy="6346259"/>
          </a:xfrm>
          <a:prstGeom prst="rect">
            <a:avLst/>
          </a:prstGeom>
        </p:spPr>
      </p:pic>
    </p:spTree>
    <p:extLst>
      <p:ext uri="{BB962C8B-B14F-4D97-AF65-F5344CB8AC3E}">
        <p14:creationId xmlns:p14="http://schemas.microsoft.com/office/powerpoint/2010/main" val="15516634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63351" y="306274"/>
            <a:ext cx="2755619" cy="2546662"/>
          </a:xfrm>
          <a:prstGeom prst="rect">
            <a:avLst/>
          </a:prstGeom>
        </p:spPr>
      </p:pic>
      <p:sp>
        <p:nvSpPr>
          <p:cNvPr id="3" name="Tekstvak 2"/>
          <p:cNvSpPr txBox="1"/>
          <p:nvPr/>
        </p:nvSpPr>
        <p:spPr>
          <a:xfrm>
            <a:off x="3431704" y="404664"/>
            <a:ext cx="6922088" cy="523220"/>
          </a:xfrm>
          <a:prstGeom prst="rect">
            <a:avLst/>
          </a:prstGeom>
          <a:noFill/>
        </p:spPr>
        <p:txBody>
          <a:bodyPr wrap="none" rtlCol="0">
            <a:spAutoFit/>
          </a:bodyPr>
          <a:lstStyle/>
          <a:p>
            <a:r>
              <a:rPr lang="nl-NL" sz="2800" b="1" dirty="0" smtClean="0"/>
              <a:t>OEFENING 1. BEDENK EEN INTELLIGENT DING</a:t>
            </a:r>
            <a:endParaRPr lang="nl-NL" sz="2800" b="1" dirty="0"/>
          </a:p>
        </p:txBody>
      </p:sp>
      <p:sp>
        <p:nvSpPr>
          <p:cNvPr id="4" name="Tekstvak 3"/>
          <p:cNvSpPr txBox="1"/>
          <p:nvPr/>
        </p:nvSpPr>
        <p:spPr>
          <a:xfrm>
            <a:off x="3447020" y="1210273"/>
            <a:ext cx="7412157" cy="1754326"/>
          </a:xfrm>
          <a:prstGeom prst="rect">
            <a:avLst/>
          </a:prstGeom>
          <a:noFill/>
        </p:spPr>
        <p:txBody>
          <a:bodyPr wrap="none" rtlCol="0">
            <a:spAutoFit/>
          </a:bodyPr>
          <a:lstStyle/>
          <a:p>
            <a:r>
              <a:rPr lang="nl-NL" dirty="0" smtClean="0"/>
              <a:t>Bedenk een </a:t>
            </a:r>
            <a:r>
              <a:rPr lang="nl-NL" b="1" dirty="0" smtClean="0"/>
              <a:t>origineel</a:t>
            </a:r>
            <a:r>
              <a:rPr lang="nl-NL" dirty="0" smtClean="0"/>
              <a:t> intelligent product. Maak een soort van snelle</a:t>
            </a:r>
            <a:br>
              <a:rPr lang="nl-NL" dirty="0" smtClean="0"/>
            </a:br>
            <a:r>
              <a:rPr lang="nl-NL" dirty="0" smtClean="0"/>
              <a:t>korte campagne waarin je uitlegt waarom dit product zo geweldig is en </a:t>
            </a:r>
            <a:br>
              <a:rPr lang="nl-NL" dirty="0" smtClean="0"/>
            </a:br>
            <a:r>
              <a:rPr lang="nl-NL" dirty="0" smtClean="0"/>
              <a:t>waarom juist de toevoeging van AI het product zo fantastisch maakt.</a:t>
            </a:r>
          </a:p>
          <a:p>
            <a:endParaRPr lang="nl-NL" dirty="0"/>
          </a:p>
          <a:p>
            <a:r>
              <a:rPr lang="nl-NL" dirty="0" smtClean="0"/>
              <a:t>Je hebt 10 minuten om het product te bedenken en te ontwerpen. Daarna</a:t>
            </a:r>
            <a:br>
              <a:rPr lang="nl-NL" dirty="0" smtClean="0"/>
            </a:br>
            <a:r>
              <a:rPr lang="nl-NL" dirty="0" smtClean="0"/>
              <a:t>presenteer je de resultaten aan elkaar.</a:t>
            </a:r>
          </a:p>
        </p:txBody>
      </p:sp>
    </p:spTree>
    <p:extLst>
      <p:ext uri="{BB962C8B-B14F-4D97-AF65-F5344CB8AC3E}">
        <p14:creationId xmlns:p14="http://schemas.microsoft.com/office/powerpoint/2010/main" val="394208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608856" y="-163"/>
            <a:ext cx="12540342" cy="6858000"/>
          </a:xfrm>
          <a:prstGeom prst="rect">
            <a:avLst/>
          </a:prstGeom>
        </p:spPr>
      </p:pic>
      <p:sp>
        <p:nvSpPr>
          <p:cNvPr id="4" name="Rectangle 4"/>
          <p:cNvSpPr/>
          <p:nvPr/>
        </p:nvSpPr>
        <p:spPr>
          <a:xfrm>
            <a:off x="5879976" y="623731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DR WATSON DOOR ROODEPOORT RECORDS</a:t>
            </a:r>
            <a:endParaRPr lang="nl-NL" sz="800" b="1" dirty="0"/>
          </a:p>
        </p:txBody>
      </p:sp>
    </p:spTree>
    <p:extLst>
      <p:ext uri="{BB962C8B-B14F-4D97-AF65-F5344CB8AC3E}">
        <p14:creationId xmlns:p14="http://schemas.microsoft.com/office/powerpoint/2010/main" val="3207698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0"/>
            <a:ext cx="11161240" cy="7155523"/>
          </a:xfrm>
          <a:prstGeom prst="rect">
            <a:avLst/>
          </a:prstGeom>
        </p:spPr>
      </p:pic>
      <p:sp>
        <p:nvSpPr>
          <p:cNvPr id="5" name="Rectangle 4"/>
          <p:cNvSpPr/>
          <p:nvPr/>
        </p:nvSpPr>
        <p:spPr>
          <a:xfrm>
            <a:off x="5879976" y="623731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FOTO VAN FINE ART AMERICA</a:t>
            </a:r>
            <a:endParaRPr lang="nl-NL" sz="800" b="1" dirty="0"/>
          </a:p>
        </p:txBody>
      </p:sp>
    </p:spTree>
    <p:extLst>
      <p:ext uri="{BB962C8B-B14F-4D97-AF65-F5344CB8AC3E}">
        <p14:creationId xmlns:p14="http://schemas.microsoft.com/office/powerpoint/2010/main" val="14562743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fbeeldingsresultaat voor no more woof"/>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5317"/>
            <a:ext cx="10920536" cy="7554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80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10832526" cy="6525344"/>
          </a:xfrm>
          <a:prstGeom prst="rect">
            <a:avLst/>
          </a:prstGeom>
        </p:spPr>
      </p:pic>
    </p:spTree>
    <p:extLst>
      <p:ext uri="{BB962C8B-B14F-4D97-AF65-F5344CB8AC3E}">
        <p14:creationId xmlns:p14="http://schemas.microsoft.com/office/powerpoint/2010/main" val="2740913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descr="https://cdn4.i-scmp.com/sites/default/files/styles/1320w/public/2018/05/18/hang_zhou_shi_yi_zhong_.jpg?itok=WCIbQRgN"/>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193032" y="-1179512"/>
            <a:ext cx="14076185" cy="838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3092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descr="Afbeeldingsresultaat voor amazon wristbands for employees"/>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345160" y="-243408"/>
            <a:ext cx="15240000" cy="1016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2291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descr="Afbeeldingsresultaat voor robot gif"/>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36848" y="0"/>
            <a:ext cx="12457384" cy="705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694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graphicFrame>
        <p:nvGraphicFramePr>
          <p:cNvPr id="7" name="Tabel 6"/>
          <p:cNvGraphicFramePr>
            <a:graphicFrameLocks noGrp="1"/>
          </p:cNvGraphicFramePr>
          <p:nvPr>
            <p:extLst>
              <p:ext uri="{D42A27DB-BD31-4B8C-83A1-F6EECF244321}">
                <p14:modId xmlns:p14="http://schemas.microsoft.com/office/powerpoint/2010/main" val="1957414886"/>
              </p:ext>
            </p:extLst>
          </p:nvPr>
        </p:nvGraphicFramePr>
        <p:xfrm>
          <a:off x="2046187" y="1429647"/>
          <a:ext cx="7290172" cy="3703320"/>
        </p:xfrm>
        <a:graphic>
          <a:graphicData uri="http://schemas.openxmlformats.org/drawingml/2006/table">
            <a:tbl>
              <a:tblPr firstRow="1" bandRow="1">
                <a:tableStyleId>{073A0DAA-6AF3-43AB-8588-CEC1D06C72B9}</a:tableStyleId>
              </a:tblPr>
              <a:tblGrid>
                <a:gridCol w="3645086">
                  <a:extLst>
                    <a:ext uri="{9D8B030D-6E8A-4147-A177-3AD203B41FA5}">
                      <a16:colId xmlns:a16="http://schemas.microsoft.com/office/drawing/2014/main" val="18154914"/>
                    </a:ext>
                  </a:extLst>
                </a:gridCol>
                <a:gridCol w="3645086">
                  <a:extLst>
                    <a:ext uri="{9D8B030D-6E8A-4147-A177-3AD203B41FA5}">
                      <a16:colId xmlns:a16="http://schemas.microsoft.com/office/drawing/2014/main" val="623024974"/>
                    </a:ext>
                  </a:extLst>
                </a:gridCol>
              </a:tblGrid>
              <a:tr h="278130">
                <a:tc>
                  <a:txBody>
                    <a:bodyPr/>
                    <a:lstStyle/>
                    <a:p>
                      <a:r>
                        <a:rPr lang="nl-NL" sz="1400" dirty="0" smtClean="0"/>
                        <a:t>WAT</a:t>
                      </a:r>
                      <a:endParaRPr lang="nl-NL" sz="1400" dirty="0"/>
                    </a:p>
                  </a:txBody>
                  <a:tcPr marL="68580" marR="68580" marT="34290" marB="34290"/>
                </a:tc>
                <a:tc>
                  <a:txBody>
                    <a:bodyPr/>
                    <a:lstStyle/>
                    <a:p>
                      <a:r>
                        <a:rPr lang="nl-NL" sz="1400" dirty="0" smtClean="0"/>
                        <a:t>SLIDE –</a:t>
                      </a:r>
                      <a:r>
                        <a:rPr lang="nl-NL" sz="1400" baseline="0" dirty="0" smtClean="0"/>
                        <a:t> DECK</a:t>
                      </a:r>
                      <a:endParaRPr lang="nl-NL" sz="1400" dirty="0"/>
                    </a:p>
                  </a:txBody>
                  <a:tcPr marL="68580" marR="68580" marT="34290" marB="34290"/>
                </a:tc>
                <a:extLst>
                  <a:ext uri="{0D108BD9-81ED-4DB2-BD59-A6C34878D82A}">
                    <a16:rowId xmlns:a16="http://schemas.microsoft.com/office/drawing/2014/main" val="3904736133"/>
                  </a:ext>
                </a:extLst>
              </a:tr>
              <a:tr h="278130">
                <a:tc>
                  <a:txBody>
                    <a:bodyPr/>
                    <a:lstStyle/>
                    <a:p>
                      <a:r>
                        <a:rPr lang="nl-NL" sz="1400" dirty="0" smtClean="0"/>
                        <a:t>ONDERWERP</a:t>
                      </a:r>
                      <a:endParaRPr lang="nl-NL" sz="1400" dirty="0"/>
                    </a:p>
                  </a:txBody>
                  <a:tcPr marL="68580" marR="68580" marT="34290" marB="34290"/>
                </a:tc>
                <a:tc>
                  <a:txBody>
                    <a:bodyPr/>
                    <a:lstStyle/>
                    <a:p>
                      <a:r>
                        <a:rPr lang="nl-NL" sz="1400" dirty="0" smtClean="0"/>
                        <a:t>TECHNOFILOSOFIE</a:t>
                      </a:r>
                      <a:r>
                        <a:rPr lang="nl-NL" sz="1400" baseline="0" dirty="0" smtClean="0"/>
                        <a:t> </a:t>
                      </a:r>
                      <a:r>
                        <a:rPr lang="nl-NL" sz="1400" dirty="0" smtClean="0"/>
                        <a:t>KUNSTMATIGE</a:t>
                      </a:r>
                      <a:r>
                        <a:rPr lang="nl-NL" sz="1400" baseline="0" dirty="0" smtClean="0"/>
                        <a:t> INTELLIGENTIE</a:t>
                      </a:r>
                      <a:endParaRPr lang="nl-NL" sz="1400" dirty="0"/>
                    </a:p>
                  </a:txBody>
                  <a:tcPr marL="68580" marR="68580" marT="34290" marB="34290"/>
                </a:tc>
                <a:extLst>
                  <a:ext uri="{0D108BD9-81ED-4DB2-BD59-A6C34878D82A}">
                    <a16:rowId xmlns:a16="http://schemas.microsoft.com/office/drawing/2014/main" val="2999874653"/>
                  </a:ext>
                </a:extLst>
              </a:tr>
              <a:tr h="278130">
                <a:tc>
                  <a:txBody>
                    <a:bodyPr/>
                    <a:lstStyle/>
                    <a:p>
                      <a:r>
                        <a:rPr lang="nl-NL" sz="1400" dirty="0" smtClean="0"/>
                        <a:t>CATEGORIE</a:t>
                      </a:r>
                      <a:endParaRPr lang="nl-NL" sz="1400" dirty="0"/>
                    </a:p>
                  </a:txBody>
                  <a:tcPr marL="68580" marR="68580" marT="34290" marB="34290"/>
                </a:tc>
                <a:tc>
                  <a:txBody>
                    <a:bodyPr/>
                    <a:lstStyle/>
                    <a:p>
                      <a:r>
                        <a:rPr lang="nl-NL" sz="1400" dirty="0" smtClean="0"/>
                        <a:t>INSPIRATIE / ACHTERGROND</a:t>
                      </a:r>
                      <a:r>
                        <a:rPr lang="nl-NL" sz="1400" baseline="0" dirty="0" smtClean="0"/>
                        <a:t> / </a:t>
                      </a:r>
                      <a:r>
                        <a:rPr lang="nl-NL" sz="1400" dirty="0" smtClean="0"/>
                        <a:t>THEORIE</a:t>
                      </a:r>
                      <a:endParaRPr lang="nl-NL" sz="1400" dirty="0"/>
                    </a:p>
                  </a:txBody>
                  <a:tcPr marL="68580" marR="68580" marT="34290" marB="34290"/>
                </a:tc>
                <a:extLst>
                  <a:ext uri="{0D108BD9-81ED-4DB2-BD59-A6C34878D82A}">
                    <a16:rowId xmlns:a16="http://schemas.microsoft.com/office/drawing/2014/main" val="446401378"/>
                  </a:ext>
                </a:extLst>
              </a:tr>
              <a:tr h="278130">
                <a:tc>
                  <a:txBody>
                    <a:bodyPr/>
                    <a:lstStyle/>
                    <a:p>
                      <a:r>
                        <a:rPr lang="nl-NL" sz="1400" dirty="0" smtClean="0"/>
                        <a:t>STIJL</a:t>
                      </a:r>
                      <a:endParaRPr lang="nl-NL" sz="1400" dirty="0"/>
                    </a:p>
                  </a:txBody>
                  <a:tcPr marL="68580" marR="68580" marT="34290" marB="34290"/>
                </a:tc>
                <a:tc>
                  <a:txBody>
                    <a:bodyPr/>
                    <a:lstStyle/>
                    <a:p>
                      <a:r>
                        <a:rPr lang="nl-NL" sz="1400" dirty="0" smtClean="0"/>
                        <a:t>INTRODUCTIE – SLIDES</a:t>
                      </a:r>
                      <a:endParaRPr lang="nl-NL" sz="1400" dirty="0"/>
                    </a:p>
                  </a:txBody>
                  <a:tcPr marL="68580" marR="68580" marT="34290" marB="34290"/>
                </a:tc>
                <a:extLst>
                  <a:ext uri="{0D108BD9-81ED-4DB2-BD59-A6C34878D82A}">
                    <a16:rowId xmlns:a16="http://schemas.microsoft.com/office/drawing/2014/main" val="2133130774"/>
                  </a:ext>
                </a:extLst>
              </a:tr>
              <a:tr h="278130">
                <a:tc>
                  <a:txBody>
                    <a:bodyPr/>
                    <a:lstStyle/>
                    <a:p>
                      <a:r>
                        <a:rPr lang="nl-NL" sz="1400" dirty="0" smtClean="0"/>
                        <a:t>DATUM AANGEPAST</a:t>
                      </a:r>
                      <a:endParaRPr lang="nl-NL" sz="1400" dirty="0"/>
                    </a:p>
                  </a:txBody>
                  <a:tcPr marL="68580" marR="68580" marT="34290" marB="34290"/>
                </a:tc>
                <a:tc>
                  <a:txBody>
                    <a:bodyPr/>
                    <a:lstStyle/>
                    <a:p>
                      <a:r>
                        <a:rPr lang="nl-NL" sz="1400" dirty="0" smtClean="0"/>
                        <a:t>18-12-18</a:t>
                      </a:r>
                      <a:endParaRPr lang="nl-NL" sz="1400" dirty="0"/>
                    </a:p>
                  </a:txBody>
                  <a:tcPr marL="68580" marR="68580" marT="34290" marB="34290"/>
                </a:tc>
                <a:extLst>
                  <a:ext uri="{0D108BD9-81ED-4DB2-BD59-A6C34878D82A}">
                    <a16:rowId xmlns:a16="http://schemas.microsoft.com/office/drawing/2014/main" val="472582869"/>
                  </a:ext>
                </a:extLst>
              </a:tr>
              <a:tr h="278130">
                <a:tc>
                  <a:txBody>
                    <a:bodyPr/>
                    <a:lstStyle/>
                    <a:p>
                      <a:r>
                        <a:rPr lang="nl-NL" sz="1400" dirty="0" smtClean="0"/>
                        <a:t>MEER INFORMATIE</a:t>
                      </a:r>
                      <a:endParaRPr lang="nl-NL" sz="1400" dirty="0"/>
                    </a:p>
                  </a:txBody>
                  <a:tcPr marL="68580" marR="68580" marT="34290" marB="34290"/>
                </a:tc>
                <a:tc>
                  <a:txBody>
                    <a:bodyPr/>
                    <a:lstStyle/>
                    <a:p>
                      <a:r>
                        <a:rPr lang="nl-NL" sz="1400" dirty="0" smtClean="0">
                          <a:hlinkClick r:id="rId2"/>
                        </a:rPr>
                        <a:t>Rens@technofilosofie.com</a:t>
                      </a:r>
                      <a:endParaRPr lang="nl-NL" sz="1400" dirty="0"/>
                    </a:p>
                  </a:txBody>
                  <a:tcPr marL="68580" marR="68580" marT="34290" marB="34290"/>
                </a:tc>
                <a:extLst>
                  <a:ext uri="{0D108BD9-81ED-4DB2-BD59-A6C34878D82A}">
                    <a16:rowId xmlns:a16="http://schemas.microsoft.com/office/drawing/2014/main" val="3412408800"/>
                  </a:ext>
                </a:extLst>
              </a:tr>
              <a:tr h="1303020">
                <a:tc>
                  <a:txBody>
                    <a:bodyPr/>
                    <a:lstStyle/>
                    <a:p>
                      <a:r>
                        <a:rPr lang="nl-NL" sz="1400" dirty="0" smtClean="0"/>
                        <a:t>TOEPASSEN</a:t>
                      </a:r>
                      <a:endParaRPr lang="nl-NL" sz="1400" dirty="0"/>
                    </a:p>
                  </a:txBody>
                  <a:tcPr marL="68580" marR="68580" marT="34290" marB="34290"/>
                </a:tc>
                <a:tc>
                  <a:txBody>
                    <a:bodyPr/>
                    <a:lstStyle/>
                    <a:p>
                      <a:r>
                        <a:rPr lang="nl-NL" sz="1400" dirty="0" smtClean="0"/>
                        <a:t>DEZE</a:t>
                      </a:r>
                      <a:r>
                        <a:rPr lang="nl-NL" sz="1400" baseline="0" dirty="0" smtClean="0"/>
                        <a:t> PRESENTATIE IS EEN ALGEMENE INTRODUCTIE IN HET BEGRIP KUNSTMATIGE INTELLIGENTIE. LEERDOEL IS OM DE TOEHOORDERS KENNIS TE LATEN MAKEN MET HET CONCEPT EN WAT HET BETEKENT </a:t>
                      </a:r>
                      <a:endParaRPr lang="nl-NL" sz="1400" dirty="0"/>
                    </a:p>
                  </a:txBody>
                  <a:tcPr marL="68580" marR="68580" marT="34290" marB="34290"/>
                </a:tc>
                <a:extLst>
                  <a:ext uri="{0D108BD9-81ED-4DB2-BD59-A6C34878D82A}">
                    <a16:rowId xmlns:a16="http://schemas.microsoft.com/office/drawing/2014/main" val="4055300003"/>
                  </a:ext>
                </a:extLst>
              </a:tr>
              <a:tr h="480060">
                <a:tc>
                  <a:txBody>
                    <a:bodyPr/>
                    <a:lstStyle/>
                    <a:p>
                      <a:r>
                        <a:rPr lang="nl-NL" sz="1400" dirty="0" smtClean="0"/>
                        <a:t>LICENTIES</a:t>
                      </a:r>
                      <a:endParaRPr lang="nl-NL" sz="1400" dirty="0"/>
                    </a:p>
                  </a:txBody>
                  <a:tcPr marL="68580" marR="68580" marT="34290" marB="34290"/>
                </a:tc>
                <a:tc>
                  <a:txBody>
                    <a:bodyPr/>
                    <a:lstStyle/>
                    <a:p>
                      <a:r>
                        <a:rPr lang="nl-NL" sz="1400" dirty="0" smtClean="0"/>
                        <a:t>AFBEELDINGEN ZIJN GECHECKT,</a:t>
                      </a:r>
                      <a:r>
                        <a:rPr lang="nl-NL" sz="1400" baseline="0" dirty="0" smtClean="0"/>
                        <a:t> MAAR BIJ TWIJFEL GRAAG CONTACT OPNEMEN</a:t>
                      </a:r>
                      <a:endParaRPr lang="nl-NL" sz="1400" dirty="0"/>
                    </a:p>
                  </a:txBody>
                  <a:tcPr marL="68580" marR="68580" marT="34290" marB="34290"/>
                </a:tc>
                <a:extLst>
                  <a:ext uri="{0D108BD9-81ED-4DB2-BD59-A6C34878D82A}">
                    <a16:rowId xmlns:a16="http://schemas.microsoft.com/office/drawing/2014/main" val="1698953382"/>
                  </a:ext>
                </a:extLst>
              </a:tr>
            </a:tbl>
          </a:graphicData>
        </a:graphic>
      </p:graphicFrame>
    </p:spTree>
    <p:extLst>
      <p:ext uri="{BB962C8B-B14F-4D97-AF65-F5344CB8AC3E}">
        <p14:creationId xmlns:p14="http://schemas.microsoft.com/office/powerpoint/2010/main" val="8022435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sp>
        <p:nvSpPr>
          <p:cNvPr id="3" name="Tekstvak 2"/>
          <p:cNvSpPr txBox="1"/>
          <p:nvPr/>
        </p:nvSpPr>
        <p:spPr>
          <a:xfrm>
            <a:off x="3018970" y="306274"/>
            <a:ext cx="7594643" cy="523220"/>
          </a:xfrm>
          <a:prstGeom prst="rect">
            <a:avLst/>
          </a:prstGeom>
          <a:noFill/>
        </p:spPr>
        <p:txBody>
          <a:bodyPr wrap="none" rtlCol="0">
            <a:spAutoFit/>
          </a:bodyPr>
          <a:lstStyle/>
          <a:p>
            <a:r>
              <a:rPr lang="nl-NL" sz="2800" b="1" dirty="0" smtClean="0"/>
              <a:t>OEFENING 2. WAT GEBEURT ER MET ONZE BANEN</a:t>
            </a:r>
            <a:endParaRPr lang="nl-NL" sz="2800" b="1" dirty="0"/>
          </a:p>
        </p:txBody>
      </p:sp>
      <p:sp>
        <p:nvSpPr>
          <p:cNvPr id="4" name="Tekstvak 3"/>
          <p:cNvSpPr txBox="1"/>
          <p:nvPr/>
        </p:nvSpPr>
        <p:spPr>
          <a:xfrm>
            <a:off x="3447020" y="1210273"/>
            <a:ext cx="7008265" cy="1477328"/>
          </a:xfrm>
          <a:prstGeom prst="rect">
            <a:avLst/>
          </a:prstGeom>
          <a:noFill/>
        </p:spPr>
        <p:txBody>
          <a:bodyPr wrap="none" rtlCol="0">
            <a:spAutoFit/>
          </a:bodyPr>
          <a:lstStyle/>
          <a:p>
            <a:r>
              <a:rPr lang="nl-NL" dirty="0" smtClean="0"/>
              <a:t>Geef zoveel mogelijk argumenten die opsommen waarom er straks geen </a:t>
            </a:r>
            <a:br>
              <a:rPr lang="nl-NL" dirty="0" smtClean="0"/>
            </a:br>
            <a:r>
              <a:rPr lang="nl-NL" dirty="0" smtClean="0"/>
              <a:t>banen meer zijn. Geef daarna zoveel mogelijk argumenten waarom dat</a:t>
            </a:r>
            <a:br>
              <a:rPr lang="nl-NL" dirty="0" smtClean="0"/>
            </a:br>
            <a:r>
              <a:rPr lang="nl-NL" dirty="0" smtClean="0"/>
              <a:t>onzin is er nog heel veel banen zullen blijven.</a:t>
            </a:r>
          </a:p>
          <a:p>
            <a:endParaRPr lang="nl-NL" dirty="0"/>
          </a:p>
          <a:p>
            <a:r>
              <a:rPr lang="nl-NL" dirty="0" smtClean="0"/>
              <a:t>Geef aan waar je de voorkeur aan geeft en waarom!</a:t>
            </a:r>
          </a:p>
        </p:txBody>
      </p:sp>
      <p:pic>
        <p:nvPicPr>
          <p:cNvPr id="7" name="Picture 2" descr="Afbeeldingsresultaat voor robot gif"/>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35360" y="2852936"/>
            <a:ext cx="6228692"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21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sp>
        <p:nvSpPr>
          <p:cNvPr id="3" name="Tekstvak 2"/>
          <p:cNvSpPr txBox="1"/>
          <p:nvPr/>
        </p:nvSpPr>
        <p:spPr>
          <a:xfrm>
            <a:off x="3018970" y="306274"/>
            <a:ext cx="7594643" cy="523220"/>
          </a:xfrm>
          <a:prstGeom prst="rect">
            <a:avLst/>
          </a:prstGeom>
          <a:noFill/>
        </p:spPr>
        <p:txBody>
          <a:bodyPr wrap="none" rtlCol="0">
            <a:spAutoFit/>
          </a:bodyPr>
          <a:lstStyle/>
          <a:p>
            <a:r>
              <a:rPr lang="nl-NL" sz="2800" b="1" dirty="0" smtClean="0"/>
              <a:t>OEFENING 2. WAT GEBEURT ER MET ONZE BANEN</a:t>
            </a:r>
            <a:endParaRPr lang="nl-NL" sz="2800" b="1" dirty="0"/>
          </a:p>
        </p:txBody>
      </p:sp>
      <p:graphicFrame>
        <p:nvGraphicFramePr>
          <p:cNvPr id="2" name="Tabel 1"/>
          <p:cNvGraphicFramePr>
            <a:graphicFrameLocks noGrp="1"/>
          </p:cNvGraphicFramePr>
          <p:nvPr>
            <p:extLst>
              <p:ext uri="{D42A27DB-BD31-4B8C-83A1-F6EECF244321}">
                <p14:modId xmlns:p14="http://schemas.microsoft.com/office/powerpoint/2010/main" val="2322229917"/>
              </p:ext>
            </p:extLst>
          </p:nvPr>
        </p:nvGraphicFramePr>
        <p:xfrm>
          <a:off x="1055440" y="1245358"/>
          <a:ext cx="8128000" cy="407924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3641885908"/>
                    </a:ext>
                  </a:extLst>
                </a:gridCol>
                <a:gridCol w="4064000">
                  <a:extLst>
                    <a:ext uri="{9D8B030D-6E8A-4147-A177-3AD203B41FA5}">
                      <a16:colId xmlns:a16="http://schemas.microsoft.com/office/drawing/2014/main" val="725336241"/>
                    </a:ext>
                  </a:extLst>
                </a:gridCol>
              </a:tblGrid>
              <a:tr h="370840">
                <a:tc>
                  <a:txBody>
                    <a:bodyPr/>
                    <a:lstStyle/>
                    <a:p>
                      <a:r>
                        <a:rPr lang="nl-NL" dirty="0" smtClean="0"/>
                        <a:t>BANEN WEG</a:t>
                      </a:r>
                      <a:endParaRPr lang="nl-NL" dirty="0"/>
                    </a:p>
                  </a:txBody>
                  <a:tcPr/>
                </a:tc>
                <a:tc>
                  <a:txBody>
                    <a:bodyPr/>
                    <a:lstStyle/>
                    <a:p>
                      <a:r>
                        <a:rPr lang="nl-NL" dirty="0" smtClean="0"/>
                        <a:t>BANEN BLIJVEN</a:t>
                      </a:r>
                      <a:endParaRPr lang="nl-NL" dirty="0"/>
                    </a:p>
                  </a:txBody>
                  <a:tcPr/>
                </a:tc>
                <a:extLst>
                  <a:ext uri="{0D108BD9-81ED-4DB2-BD59-A6C34878D82A}">
                    <a16:rowId xmlns:a16="http://schemas.microsoft.com/office/drawing/2014/main" val="3242196496"/>
                  </a:ext>
                </a:extLst>
              </a:tr>
              <a:tr h="370840">
                <a:tc>
                  <a:txBody>
                    <a:bodyPr/>
                    <a:lstStyle/>
                    <a:p>
                      <a:r>
                        <a:rPr lang="nl-NL" dirty="0" smtClean="0"/>
                        <a:t>METALEN MANNETJES KOMEN ERAAN</a:t>
                      </a:r>
                      <a:endParaRPr lang="nl-NL" dirty="0"/>
                    </a:p>
                  </a:txBody>
                  <a:tcPr/>
                </a:tc>
                <a:tc>
                  <a:txBody>
                    <a:bodyPr/>
                    <a:lstStyle/>
                    <a:p>
                      <a:r>
                        <a:rPr lang="nl-NL" dirty="0" smtClean="0"/>
                        <a:t>GESCHIEDENIS</a:t>
                      </a:r>
                      <a:endParaRPr lang="nl-NL" dirty="0"/>
                    </a:p>
                  </a:txBody>
                  <a:tcPr/>
                </a:tc>
                <a:extLst>
                  <a:ext uri="{0D108BD9-81ED-4DB2-BD59-A6C34878D82A}">
                    <a16:rowId xmlns:a16="http://schemas.microsoft.com/office/drawing/2014/main" val="461327201"/>
                  </a:ext>
                </a:extLst>
              </a:tr>
              <a:tr h="370840">
                <a:tc>
                  <a:txBody>
                    <a:bodyPr/>
                    <a:lstStyle/>
                    <a:p>
                      <a:r>
                        <a:rPr lang="nl-NL" dirty="0" smtClean="0"/>
                        <a:t>SOFTWARE BOTS – AI</a:t>
                      </a:r>
                      <a:endParaRPr lang="nl-NL" dirty="0"/>
                    </a:p>
                  </a:txBody>
                  <a:tcPr/>
                </a:tc>
                <a:tc>
                  <a:txBody>
                    <a:bodyPr/>
                    <a:lstStyle/>
                    <a:p>
                      <a:r>
                        <a:rPr lang="nl-NL" dirty="0" smtClean="0"/>
                        <a:t>NIEUWE TECHNO –</a:t>
                      </a:r>
                      <a:r>
                        <a:rPr lang="nl-NL" baseline="0" dirty="0" smtClean="0"/>
                        <a:t> NIEUWE BANEN</a:t>
                      </a:r>
                      <a:endParaRPr lang="nl-NL" dirty="0"/>
                    </a:p>
                  </a:txBody>
                  <a:tcPr/>
                </a:tc>
                <a:extLst>
                  <a:ext uri="{0D108BD9-81ED-4DB2-BD59-A6C34878D82A}">
                    <a16:rowId xmlns:a16="http://schemas.microsoft.com/office/drawing/2014/main" val="1968959806"/>
                  </a:ext>
                </a:extLst>
              </a:tr>
              <a:tr h="370840">
                <a:tc>
                  <a:txBody>
                    <a:bodyPr/>
                    <a:lstStyle/>
                    <a:p>
                      <a:r>
                        <a:rPr lang="nl-NL" dirty="0" smtClean="0"/>
                        <a:t>AUTONOME VOERTUIGEN</a:t>
                      </a:r>
                      <a:endParaRPr lang="nl-NL" dirty="0"/>
                    </a:p>
                  </a:txBody>
                  <a:tcPr/>
                </a:tc>
                <a:tc>
                  <a:txBody>
                    <a:bodyPr/>
                    <a:lstStyle/>
                    <a:p>
                      <a:r>
                        <a:rPr lang="nl-NL" dirty="0" smtClean="0"/>
                        <a:t>ONEINDIGE</a:t>
                      </a:r>
                      <a:r>
                        <a:rPr lang="nl-NL" baseline="0" dirty="0" smtClean="0"/>
                        <a:t> BEHOEFTEN</a:t>
                      </a:r>
                      <a:endParaRPr lang="nl-NL" dirty="0"/>
                    </a:p>
                  </a:txBody>
                  <a:tcPr/>
                </a:tc>
                <a:extLst>
                  <a:ext uri="{0D108BD9-81ED-4DB2-BD59-A6C34878D82A}">
                    <a16:rowId xmlns:a16="http://schemas.microsoft.com/office/drawing/2014/main" val="491085306"/>
                  </a:ext>
                </a:extLst>
              </a:tr>
              <a:tr h="370840">
                <a:tc>
                  <a:txBody>
                    <a:bodyPr/>
                    <a:lstStyle/>
                    <a:p>
                      <a:r>
                        <a:rPr lang="nl-NL" dirty="0" smtClean="0"/>
                        <a:t>WEBWINKELS</a:t>
                      </a:r>
                      <a:endParaRPr lang="nl-NL" dirty="0"/>
                    </a:p>
                  </a:txBody>
                  <a:tcPr/>
                </a:tc>
                <a:tc>
                  <a:txBody>
                    <a:bodyPr/>
                    <a:lstStyle/>
                    <a:p>
                      <a:r>
                        <a:rPr lang="nl-NL" dirty="0" smtClean="0"/>
                        <a:t>NIEUWE BANEN VERZINNEN</a:t>
                      </a:r>
                      <a:endParaRPr lang="nl-NL" dirty="0"/>
                    </a:p>
                  </a:txBody>
                  <a:tcPr/>
                </a:tc>
                <a:extLst>
                  <a:ext uri="{0D108BD9-81ED-4DB2-BD59-A6C34878D82A}">
                    <a16:rowId xmlns:a16="http://schemas.microsoft.com/office/drawing/2014/main" val="452465955"/>
                  </a:ext>
                </a:extLst>
              </a:tr>
              <a:tr h="370840">
                <a:tc>
                  <a:txBody>
                    <a:bodyPr/>
                    <a:lstStyle/>
                    <a:p>
                      <a:r>
                        <a:rPr lang="nl-NL" dirty="0" smtClean="0"/>
                        <a:t>3D</a:t>
                      </a:r>
                      <a:r>
                        <a:rPr lang="nl-NL" baseline="0" dirty="0" smtClean="0"/>
                        <a:t> PRINTEN – LOGISTIEK</a:t>
                      </a:r>
                      <a:endParaRPr lang="nl-NL" dirty="0"/>
                    </a:p>
                  </a:txBody>
                  <a:tcPr/>
                </a:tc>
                <a:tc>
                  <a:txBody>
                    <a:bodyPr/>
                    <a:lstStyle/>
                    <a:p>
                      <a:r>
                        <a:rPr lang="nl-NL" dirty="0" smtClean="0"/>
                        <a:t>AI WINTER</a:t>
                      </a:r>
                      <a:endParaRPr lang="nl-NL" dirty="0"/>
                    </a:p>
                  </a:txBody>
                  <a:tcPr/>
                </a:tc>
                <a:extLst>
                  <a:ext uri="{0D108BD9-81ED-4DB2-BD59-A6C34878D82A}">
                    <a16:rowId xmlns:a16="http://schemas.microsoft.com/office/drawing/2014/main" val="1558717301"/>
                  </a:ext>
                </a:extLst>
              </a:tr>
              <a:tr h="370840">
                <a:tc>
                  <a:txBody>
                    <a:bodyPr/>
                    <a:lstStyle/>
                    <a:p>
                      <a:r>
                        <a:rPr lang="nl-NL" dirty="0" smtClean="0"/>
                        <a:t>PRODUCTEN WORDEN DIENSTEN</a:t>
                      </a:r>
                      <a:endParaRPr lang="nl-NL" dirty="0"/>
                    </a:p>
                  </a:txBody>
                  <a:tcPr/>
                </a:tc>
                <a:tc>
                  <a:txBody>
                    <a:bodyPr/>
                    <a:lstStyle/>
                    <a:p>
                      <a:endParaRPr lang="nl-NL" dirty="0"/>
                    </a:p>
                  </a:txBody>
                  <a:tcPr/>
                </a:tc>
                <a:extLst>
                  <a:ext uri="{0D108BD9-81ED-4DB2-BD59-A6C34878D82A}">
                    <a16:rowId xmlns:a16="http://schemas.microsoft.com/office/drawing/2014/main" val="2544231125"/>
                  </a:ext>
                </a:extLst>
              </a:tr>
              <a:tr h="370840">
                <a:tc>
                  <a:txBody>
                    <a:bodyPr/>
                    <a:lstStyle/>
                    <a:p>
                      <a:endParaRPr lang="nl-NL" dirty="0"/>
                    </a:p>
                  </a:txBody>
                  <a:tcPr/>
                </a:tc>
                <a:tc>
                  <a:txBody>
                    <a:bodyPr/>
                    <a:lstStyle/>
                    <a:p>
                      <a:endParaRPr lang="nl-NL" dirty="0"/>
                    </a:p>
                  </a:txBody>
                  <a:tcPr/>
                </a:tc>
                <a:extLst>
                  <a:ext uri="{0D108BD9-81ED-4DB2-BD59-A6C34878D82A}">
                    <a16:rowId xmlns:a16="http://schemas.microsoft.com/office/drawing/2014/main" val="2360516255"/>
                  </a:ext>
                </a:extLst>
              </a:tr>
              <a:tr h="370840">
                <a:tc>
                  <a:txBody>
                    <a:bodyPr/>
                    <a:lstStyle/>
                    <a:p>
                      <a:r>
                        <a:rPr lang="nl-NL" dirty="0" smtClean="0"/>
                        <a:t>WERKEN IS GOED VOOR JE (ZINGEVING)</a:t>
                      </a:r>
                      <a:endParaRPr lang="nl-NL" dirty="0"/>
                    </a:p>
                  </a:txBody>
                  <a:tcPr/>
                </a:tc>
                <a:tc>
                  <a:txBody>
                    <a:bodyPr/>
                    <a:lstStyle/>
                    <a:p>
                      <a:r>
                        <a:rPr lang="nl-NL" dirty="0" smtClean="0"/>
                        <a:t>WERKEN IS SLECHT VOOR JE (ZINGEVING)</a:t>
                      </a:r>
                      <a:endParaRPr lang="nl-NL" dirty="0"/>
                    </a:p>
                  </a:txBody>
                  <a:tcPr/>
                </a:tc>
                <a:extLst>
                  <a:ext uri="{0D108BD9-81ED-4DB2-BD59-A6C34878D82A}">
                    <a16:rowId xmlns:a16="http://schemas.microsoft.com/office/drawing/2014/main" val="1889517061"/>
                  </a:ext>
                </a:extLst>
              </a:tr>
              <a:tr h="370840">
                <a:tc>
                  <a:txBody>
                    <a:bodyPr/>
                    <a:lstStyle/>
                    <a:p>
                      <a:r>
                        <a:rPr lang="nl-NL" dirty="0" smtClean="0"/>
                        <a:t>BASIS – INKOMEN</a:t>
                      </a:r>
                      <a:r>
                        <a:rPr lang="nl-NL" baseline="0" dirty="0" smtClean="0"/>
                        <a:t> IS DE OPLOSSING</a:t>
                      </a:r>
                      <a:endParaRPr lang="nl-NL" dirty="0"/>
                    </a:p>
                  </a:txBody>
                  <a:tcPr/>
                </a:tc>
                <a:tc>
                  <a:txBody>
                    <a:bodyPr/>
                    <a:lstStyle/>
                    <a:p>
                      <a:r>
                        <a:rPr lang="nl-NL" dirty="0" smtClean="0"/>
                        <a:t>BASIS – INKOMEN IS ONZIN</a:t>
                      </a:r>
                      <a:endParaRPr lang="nl-NL" dirty="0"/>
                    </a:p>
                  </a:txBody>
                  <a:tcPr/>
                </a:tc>
                <a:extLst>
                  <a:ext uri="{0D108BD9-81ED-4DB2-BD59-A6C34878D82A}">
                    <a16:rowId xmlns:a16="http://schemas.microsoft.com/office/drawing/2014/main" val="3667964949"/>
                  </a:ext>
                </a:extLst>
              </a:tr>
              <a:tr h="370840">
                <a:tc>
                  <a:txBody>
                    <a:bodyPr/>
                    <a:lstStyle/>
                    <a:p>
                      <a:r>
                        <a:rPr lang="nl-NL" dirty="0" smtClean="0"/>
                        <a:t>MENSEN WORDEN 140</a:t>
                      </a:r>
                      <a:endParaRPr lang="nl-NL" dirty="0"/>
                    </a:p>
                  </a:txBody>
                  <a:tcPr/>
                </a:tc>
                <a:tc>
                  <a:txBody>
                    <a:bodyPr/>
                    <a:lstStyle/>
                    <a:p>
                      <a:r>
                        <a:rPr lang="nl-NL" dirty="0" smtClean="0"/>
                        <a:t>ALLES WORDT GRATIS</a:t>
                      </a:r>
                      <a:endParaRPr lang="nl-NL" dirty="0"/>
                    </a:p>
                  </a:txBody>
                  <a:tcPr/>
                </a:tc>
                <a:extLst>
                  <a:ext uri="{0D108BD9-81ED-4DB2-BD59-A6C34878D82A}">
                    <a16:rowId xmlns:a16="http://schemas.microsoft.com/office/drawing/2014/main" val="525912723"/>
                  </a:ext>
                </a:extLst>
              </a:tr>
            </a:tbl>
          </a:graphicData>
        </a:graphic>
      </p:graphicFrame>
    </p:spTree>
    <p:extLst>
      <p:ext uri="{BB962C8B-B14F-4D97-AF65-F5344CB8AC3E}">
        <p14:creationId xmlns:p14="http://schemas.microsoft.com/office/powerpoint/2010/main" val="21096033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260648"/>
            <a:ext cx="7472536" cy="6219519"/>
          </a:xfrm>
          <a:prstGeom prst="rect">
            <a:avLst/>
          </a:prstGeom>
        </p:spPr>
      </p:pic>
    </p:spTree>
    <p:extLst>
      <p:ext uri="{BB962C8B-B14F-4D97-AF65-F5344CB8AC3E}">
        <p14:creationId xmlns:p14="http://schemas.microsoft.com/office/powerpoint/2010/main" val="1684489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764704"/>
            <a:ext cx="9735863" cy="4933272"/>
          </a:xfrm>
          <a:prstGeom prst="rect">
            <a:avLst/>
          </a:prstGeom>
        </p:spPr>
      </p:pic>
    </p:spTree>
    <p:extLst>
      <p:ext uri="{BB962C8B-B14F-4D97-AF65-F5344CB8AC3E}">
        <p14:creationId xmlns:p14="http://schemas.microsoft.com/office/powerpoint/2010/main" val="166418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351584" y="47945"/>
            <a:ext cx="6772275" cy="6781800"/>
          </a:xfrm>
          <a:prstGeom prst="rect">
            <a:avLst/>
          </a:prstGeom>
        </p:spPr>
      </p:pic>
    </p:spTree>
    <p:extLst>
      <p:ext uri="{BB962C8B-B14F-4D97-AF65-F5344CB8AC3E}">
        <p14:creationId xmlns:p14="http://schemas.microsoft.com/office/powerpoint/2010/main" val="11443886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243408"/>
            <a:ext cx="10920536" cy="10920536"/>
          </a:xfrm>
          <a:prstGeom prst="rect">
            <a:avLst/>
          </a:prstGeom>
        </p:spPr>
      </p:pic>
    </p:spTree>
    <p:extLst>
      <p:ext uri="{BB962C8B-B14F-4D97-AF65-F5344CB8AC3E}">
        <p14:creationId xmlns:p14="http://schemas.microsoft.com/office/powerpoint/2010/main" val="1942876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26127" y="-356949"/>
            <a:ext cx="5630039" cy="7386349"/>
          </a:xfrm>
          <a:prstGeom prst="rect">
            <a:avLst/>
          </a:prstGeom>
        </p:spPr>
      </p:pic>
      <p:pic>
        <p:nvPicPr>
          <p:cNvPr id="7" name="Afbeelding 6"/>
          <p:cNvPicPr>
            <a:picLocks noChangeAspect="1"/>
          </p:cNvPicPr>
          <p:nvPr/>
        </p:nvPicPr>
        <p:blipFill rotWithShape="1">
          <a:blip r:embed="rId4">
            <a:grayscl/>
            <a:extLst>
              <a:ext uri="{28A0092B-C50C-407E-A947-70E740481C1C}">
                <a14:useLocalDpi xmlns:a14="http://schemas.microsoft.com/office/drawing/2010/main" val="0"/>
              </a:ext>
            </a:extLst>
          </a:blip>
          <a:srcRect r="34523"/>
          <a:stretch/>
        </p:blipFill>
        <p:spPr>
          <a:xfrm>
            <a:off x="4855677" y="0"/>
            <a:ext cx="5992851" cy="6864424"/>
          </a:xfrm>
          <a:prstGeom prst="rect">
            <a:avLst/>
          </a:prstGeom>
        </p:spPr>
      </p:pic>
    </p:spTree>
    <p:extLst>
      <p:ext uri="{BB962C8B-B14F-4D97-AF65-F5344CB8AC3E}">
        <p14:creationId xmlns:p14="http://schemas.microsoft.com/office/powerpoint/2010/main" val="24062241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90" y="188640"/>
            <a:ext cx="11368682" cy="7272808"/>
          </a:xfrm>
          <a:prstGeom prst="rect">
            <a:avLst/>
          </a:prstGeom>
        </p:spPr>
      </p:pic>
      <p:pic>
        <p:nvPicPr>
          <p:cNvPr id="2" name="Afbeelding 1"/>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2063552" y="-1755576"/>
            <a:ext cx="6984776" cy="10081973"/>
          </a:xfrm>
          <a:prstGeom prst="rect">
            <a:avLst/>
          </a:prstGeom>
        </p:spPr>
      </p:pic>
      <p:sp>
        <p:nvSpPr>
          <p:cNvPr id="5" name="Rectangle 2"/>
          <p:cNvSpPr/>
          <p:nvPr/>
        </p:nvSpPr>
        <p:spPr>
          <a:xfrm>
            <a:off x="5803197" y="630932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ARTWORK BY JUSTIN HUBBELL</a:t>
            </a:r>
            <a:endParaRPr lang="nl-NL" sz="800" b="1" dirty="0"/>
          </a:p>
        </p:txBody>
      </p:sp>
    </p:spTree>
    <p:extLst>
      <p:ext uri="{BB962C8B-B14F-4D97-AF65-F5344CB8AC3E}">
        <p14:creationId xmlns:p14="http://schemas.microsoft.com/office/powerpoint/2010/main" val="35842329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96688" y="-436684"/>
            <a:ext cx="10968141" cy="7294684"/>
          </a:xfrm>
          <a:prstGeom prst="rect">
            <a:avLst/>
          </a:prstGeom>
        </p:spPr>
      </p:pic>
      <p:sp>
        <p:nvSpPr>
          <p:cNvPr id="3" name="Rectangle 2"/>
          <p:cNvSpPr/>
          <p:nvPr/>
        </p:nvSpPr>
        <p:spPr>
          <a:xfrm>
            <a:off x="2135560" y="476672"/>
            <a:ext cx="8735893" cy="3600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CRAIG F WALKER / DENVER POST / GETTY</a:t>
            </a:r>
            <a:endParaRPr lang="nl-NL" sz="800" b="1" dirty="0"/>
          </a:p>
        </p:txBody>
      </p:sp>
    </p:spTree>
    <p:extLst>
      <p:ext uri="{BB962C8B-B14F-4D97-AF65-F5344CB8AC3E}">
        <p14:creationId xmlns:p14="http://schemas.microsoft.com/office/powerpoint/2010/main" val="4555679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grayscl/>
            <a:extLst>
              <a:ext uri="{28A0092B-C50C-407E-A947-70E740481C1C}">
                <a14:useLocalDpi xmlns:a14="http://schemas.microsoft.com/office/drawing/2010/main" val="0"/>
              </a:ext>
            </a:extLst>
          </a:blip>
          <a:srcRect l="28147" r="28148"/>
          <a:stretch/>
        </p:blipFill>
        <p:spPr>
          <a:xfrm>
            <a:off x="-1308" y="-171401"/>
            <a:ext cx="10849836" cy="11753369"/>
          </a:xfrm>
          <a:prstGeom prst="rect">
            <a:avLst/>
          </a:prstGeom>
        </p:spPr>
      </p:pic>
      <p:sp>
        <p:nvSpPr>
          <p:cNvPr id="3" name="Rectangle 2"/>
          <p:cNvSpPr/>
          <p:nvPr/>
        </p:nvSpPr>
        <p:spPr>
          <a:xfrm>
            <a:off x="5803197" y="630932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ARTWORK – CARTOON BONSAI FROM MEDIUM.COM</a:t>
            </a:r>
            <a:endParaRPr lang="nl-NL" sz="800" b="1" dirty="0"/>
          </a:p>
        </p:txBody>
      </p:sp>
    </p:spTree>
    <p:extLst>
      <p:ext uri="{BB962C8B-B14F-4D97-AF65-F5344CB8AC3E}">
        <p14:creationId xmlns:p14="http://schemas.microsoft.com/office/powerpoint/2010/main" val="3921680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631504" y="116632"/>
            <a:ext cx="7835735" cy="6494085"/>
          </a:xfrm>
          <a:prstGeom prst="rect">
            <a:avLst/>
          </a:prstGeom>
          <a:noFill/>
        </p:spPr>
        <p:txBody>
          <a:bodyPr wrap="none" rtlCol="0">
            <a:spAutoFit/>
          </a:bodyPr>
          <a:lstStyle/>
          <a:p>
            <a:r>
              <a:rPr lang="nl-NL" sz="3200" b="1" dirty="0" smtClean="0"/>
              <a:t>PROGRAMMA</a:t>
            </a:r>
          </a:p>
          <a:p>
            <a:endParaRPr lang="nl-NL" sz="3200" dirty="0"/>
          </a:p>
          <a:p>
            <a:r>
              <a:rPr lang="nl-NL" sz="3200" dirty="0" smtClean="0"/>
              <a:t>09.00 – 09.15 VOORSTELLEN / INTRODUCTIE</a:t>
            </a:r>
          </a:p>
          <a:p>
            <a:r>
              <a:rPr lang="nl-NL" sz="3200" dirty="0" smtClean="0"/>
              <a:t>09.15 – 09.45 INTRO IN AI – SIMPEL AI</a:t>
            </a:r>
          </a:p>
          <a:p>
            <a:r>
              <a:rPr lang="nl-NL" sz="3200" dirty="0" smtClean="0"/>
              <a:t>09.45 – 10.15 GEVOLGEN VOOR BANEN</a:t>
            </a:r>
          </a:p>
          <a:p>
            <a:r>
              <a:rPr lang="nl-NL" sz="3200" dirty="0" smtClean="0"/>
              <a:t>10.15 – 10.45 EXPLAINABLE AI – CONCEPT</a:t>
            </a:r>
            <a:br>
              <a:rPr lang="nl-NL" sz="3200" dirty="0" smtClean="0"/>
            </a:br>
            <a:r>
              <a:rPr lang="nl-NL" sz="3200" dirty="0" smtClean="0"/>
              <a:t> </a:t>
            </a:r>
          </a:p>
          <a:p>
            <a:r>
              <a:rPr lang="nl-NL" sz="3200" b="1" dirty="0" smtClean="0"/>
              <a:t>PAUZE</a:t>
            </a:r>
          </a:p>
          <a:p>
            <a:r>
              <a:rPr lang="nl-NL" sz="3200" dirty="0" smtClean="0"/>
              <a:t/>
            </a:r>
            <a:br>
              <a:rPr lang="nl-NL" sz="3200" dirty="0" smtClean="0"/>
            </a:br>
            <a:r>
              <a:rPr lang="nl-NL" sz="3200" dirty="0" smtClean="0"/>
              <a:t>11.00 – 11.30 CRAZY WORLD OF ALGORITMES</a:t>
            </a:r>
          </a:p>
          <a:p>
            <a:r>
              <a:rPr lang="nl-NL" sz="3200" dirty="0" smtClean="0"/>
              <a:t>11.30 – 12.00 NEW RULES FOR COMPANIES</a:t>
            </a:r>
          </a:p>
          <a:p>
            <a:r>
              <a:rPr lang="nl-NL" sz="3200" dirty="0" smtClean="0"/>
              <a:t>12.00 – 12.30 THE FUTURE</a:t>
            </a:r>
          </a:p>
          <a:p>
            <a:r>
              <a:rPr lang="nl-NL" sz="3200" dirty="0" smtClean="0"/>
              <a:t>12.30 – 13.30 WRAP UP - LUNCH</a:t>
            </a:r>
            <a:endParaRPr lang="nl-NL" sz="3200" dirty="0"/>
          </a:p>
        </p:txBody>
      </p:sp>
    </p:spTree>
    <p:extLst>
      <p:ext uri="{BB962C8B-B14F-4D97-AF65-F5344CB8AC3E}">
        <p14:creationId xmlns:p14="http://schemas.microsoft.com/office/powerpoint/2010/main" val="7191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10920536" cy="6858000"/>
          </a:xfrm>
          <a:prstGeom prst="rect">
            <a:avLst/>
          </a:prstGeom>
        </p:spPr>
      </p:pic>
      <p:sp>
        <p:nvSpPr>
          <p:cNvPr id="3" name="Rectangle 2"/>
          <p:cNvSpPr/>
          <p:nvPr/>
        </p:nvSpPr>
        <p:spPr>
          <a:xfrm>
            <a:off x="5879976" y="630932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UNCONDITIONAL LOVE FROM JUNG VON MATT</a:t>
            </a:r>
            <a:endParaRPr lang="nl-NL" sz="800" b="1" dirty="0"/>
          </a:p>
        </p:txBody>
      </p:sp>
    </p:spTree>
    <p:extLst>
      <p:ext uri="{BB962C8B-B14F-4D97-AF65-F5344CB8AC3E}">
        <p14:creationId xmlns:p14="http://schemas.microsoft.com/office/powerpoint/2010/main" val="5012429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1"/>
            <a:ext cx="10920536" cy="7280357"/>
          </a:xfrm>
          <a:prstGeom prst="rect">
            <a:avLst/>
          </a:prstGeom>
        </p:spPr>
      </p:pic>
      <p:sp>
        <p:nvSpPr>
          <p:cNvPr id="3" name="Rectangle 2"/>
          <p:cNvSpPr/>
          <p:nvPr/>
        </p:nvSpPr>
        <p:spPr>
          <a:xfrm>
            <a:off x="5879976" y="630932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 VAN TEC HTALKS</a:t>
            </a:r>
            <a:endParaRPr lang="nl-NL" sz="800" b="1" dirty="0"/>
          </a:p>
        </p:txBody>
      </p:sp>
    </p:spTree>
    <p:extLst>
      <p:ext uri="{BB962C8B-B14F-4D97-AF65-F5344CB8AC3E}">
        <p14:creationId xmlns:p14="http://schemas.microsoft.com/office/powerpoint/2010/main" val="4098672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6688" y="-17150"/>
            <a:ext cx="10960508" cy="6875149"/>
          </a:xfrm>
          <a:prstGeom prst="rect">
            <a:avLst/>
          </a:prstGeom>
        </p:spPr>
      </p:pic>
    </p:spTree>
    <p:extLst>
      <p:ext uri="{BB962C8B-B14F-4D97-AF65-F5344CB8AC3E}">
        <p14:creationId xmlns:p14="http://schemas.microsoft.com/office/powerpoint/2010/main" val="32592113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sp>
        <p:nvSpPr>
          <p:cNvPr id="3" name="Tekstvak 2"/>
          <p:cNvSpPr txBox="1"/>
          <p:nvPr/>
        </p:nvSpPr>
        <p:spPr>
          <a:xfrm>
            <a:off x="3018970" y="306274"/>
            <a:ext cx="5039393" cy="523220"/>
          </a:xfrm>
          <a:prstGeom prst="rect">
            <a:avLst/>
          </a:prstGeom>
          <a:noFill/>
        </p:spPr>
        <p:txBody>
          <a:bodyPr wrap="none" rtlCol="0">
            <a:spAutoFit/>
          </a:bodyPr>
          <a:lstStyle/>
          <a:p>
            <a:r>
              <a:rPr lang="nl-NL" sz="2800" b="1" dirty="0" smtClean="0"/>
              <a:t>OEFENING 3. MDMA - RECHTERS</a:t>
            </a:r>
            <a:endParaRPr lang="nl-NL" sz="2800" b="1" dirty="0"/>
          </a:p>
        </p:txBody>
      </p:sp>
      <p:sp>
        <p:nvSpPr>
          <p:cNvPr id="4" name="Tekstvak 3"/>
          <p:cNvSpPr txBox="1"/>
          <p:nvPr/>
        </p:nvSpPr>
        <p:spPr>
          <a:xfrm>
            <a:off x="3447020" y="1210273"/>
            <a:ext cx="7375673" cy="2862322"/>
          </a:xfrm>
          <a:prstGeom prst="rect">
            <a:avLst/>
          </a:prstGeom>
          <a:noFill/>
        </p:spPr>
        <p:txBody>
          <a:bodyPr wrap="none" rtlCol="0">
            <a:spAutoFit/>
          </a:bodyPr>
          <a:lstStyle/>
          <a:p>
            <a:r>
              <a:rPr lang="nl-NL" dirty="0" smtClean="0"/>
              <a:t>We leven in Brabant in 2022. Het aantal MDMA – producenten en gebruikers</a:t>
            </a:r>
            <a:br>
              <a:rPr lang="nl-NL" dirty="0" smtClean="0"/>
            </a:br>
            <a:r>
              <a:rPr lang="nl-NL" dirty="0" smtClean="0"/>
              <a:t>is enorm toegenomen. De productie van MDMA was al strafbaar, maar het</a:t>
            </a:r>
            <a:br>
              <a:rPr lang="nl-NL" dirty="0" smtClean="0"/>
            </a:br>
            <a:r>
              <a:rPr lang="nl-NL" dirty="0" smtClean="0"/>
              <a:t>gebruik nu ook. Het gevolg is dat het toch al overspannen </a:t>
            </a:r>
            <a:r>
              <a:rPr lang="nl-NL" dirty="0" err="1" smtClean="0"/>
              <a:t>rechtsysteem</a:t>
            </a:r>
            <a:r>
              <a:rPr lang="nl-NL" dirty="0" smtClean="0"/>
              <a:t> </a:t>
            </a:r>
            <a:br>
              <a:rPr lang="nl-NL" dirty="0" smtClean="0"/>
            </a:br>
            <a:r>
              <a:rPr lang="nl-NL" dirty="0" smtClean="0"/>
              <a:t>verder overbelast is geraakt.</a:t>
            </a:r>
          </a:p>
          <a:p>
            <a:r>
              <a:rPr lang="nl-NL" dirty="0" smtClean="0"/>
              <a:t/>
            </a:r>
            <a:br>
              <a:rPr lang="nl-NL" dirty="0" smtClean="0"/>
            </a:br>
            <a:r>
              <a:rPr lang="nl-NL" dirty="0" smtClean="0"/>
              <a:t>Daarom zetten we AI in om de strafmaat te bepalen. Overtreders van lichte</a:t>
            </a:r>
            <a:br>
              <a:rPr lang="nl-NL" dirty="0" smtClean="0"/>
            </a:br>
            <a:r>
              <a:rPr lang="nl-NL" dirty="0" smtClean="0"/>
              <a:t>vergrijpen (&lt; 3 maanden) komen niet meer voor de rechter, maar worden </a:t>
            </a:r>
            <a:br>
              <a:rPr lang="nl-NL" dirty="0" smtClean="0"/>
            </a:br>
            <a:r>
              <a:rPr lang="nl-NL" dirty="0" smtClean="0"/>
              <a:t>veroordeeld door een algoritme.</a:t>
            </a:r>
          </a:p>
          <a:p>
            <a:endParaRPr lang="nl-NL" dirty="0"/>
          </a:p>
          <a:p>
            <a:r>
              <a:rPr lang="nl-NL" dirty="0" smtClean="0"/>
              <a:t>Noem opnieuw de voor,- en nadelen en geef een advies.</a:t>
            </a:r>
            <a:endParaRPr lang="nl-NL" dirty="0"/>
          </a:p>
        </p:txBody>
      </p:sp>
      <p:pic>
        <p:nvPicPr>
          <p:cNvPr id="8" name="Afbeelding 7"/>
          <p:cNvPicPr>
            <a:picLocks noChangeAspect="1"/>
          </p:cNvPicPr>
          <p:nvPr/>
        </p:nvPicPr>
        <p:blipFill rotWithShape="1">
          <a:blip r:embed="rId3">
            <a:grayscl/>
            <a:extLst>
              <a:ext uri="{28A0092B-C50C-407E-A947-70E740481C1C}">
                <a14:useLocalDpi xmlns:a14="http://schemas.microsoft.com/office/drawing/2010/main" val="0"/>
              </a:ext>
            </a:extLst>
          </a:blip>
          <a:srcRect r="16279"/>
          <a:stretch/>
        </p:blipFill>
        <p:spPr>
          <a:xfrm>
            <a:off x="263352" y="4149080"/>
            <a:ext cx="4032448" cy="2207172"/>
          </a:xfrm>
          <a:prstGeom prst="rect">
            <a:avLst/>
          </a:prstGeom>
        </p:spPr>
      </p:pic>
    </p:spTree>
    <p:extLst>
      <p:ext uri="{BB962C8B-B14F-4D97-AF65-F5344CB8AC3E}">
        <p14:creationId xmlns:p14="http://schemas.microsoft.com/office/powerpoint/2010/main" val="30772175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sp>
        <p:nvSpPr>
          <p:cNvPr id="3" name="Tekstvak 2"/>
          <p:cNvSpPr txBox="1"/>
          <p:nvPr/>
        </p:nvSpPr>
        <p:spPr>
          <a:xfrm>
            <a:off x="5119440" y="188640"/>
            <a:ext cx="5329729" cy="523220"/>
          </a:xfrm>
          <a:prstGeom prst="rect">
            <a:avLst/>
          </a:prstGeom>
          <a:noFill/>
        </p:spPr>
        <p:txBody>
          <a:bodyPr wrap="none" rtlCol="0">
            <a:spAutoFit/>
          </a:bodyPr>
          <a:lstStyle/>
          <a:p>
            <a:r>
              <a:rPr lang="nl-NL" sz="2800" b="1" dirty="0" smtClean="0"/>
              <a:t>OEFENING 3. MDMA - ALGORITME</a:t>
            </a:r>
            <a:endParaRPr lang="nl-NL" sz="2800" b="1" dirty="0"/>
          </a:p>
        </p:txBody>
      </p:sp>
      <p:graphicFrame>
        <p:nvGraphicFramePr>
          <p:cNvPr id="2" name="Tabel 1"/>
          <p:cNvGraphicFramePr>
            <a:graphicFrameLocks noGrp="1"/>
          </p:cNvGraphicFramePr>
          <p:nvPr>
            <p:extLst>
              <p:ext uri="{D42A27DB-BD31-4B8C-83A1-F6EECF244321}">
                <p14:modId xmlns:p14="http://schemas.microsoft.com/office/powerpoint/2010/main" val="2503113685"/>
              </p:ext>
            </p:extLst>
          </p:nvPr>
        </p:nvGraphicFramePr>
        <p:xfrm>
          <a:off x="1055440" y="1245358"/>
          <a:ext cx="8128000" cy="407924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3641885908"/>
                    </a:ext>
                  </a:extLst>
                </a:gridCol>
                <a:gridCol w="4064000">
                  <a:extLst>
                    <a:ext uri="{9D8B030D-6E8A-4147-A177-3AD203B41FA5}">
                      <a16:colId xmlns:a16="http://schemas.microsoft.com/office/drawing/2014/main" val="725336241"/>
                    </a:ext>
                  </a:extLst>
                </a:gridCol>
              </a:tblGrid>
              <a:tr h="370840">
                <a:tc>
                  <a:txBody>
                    <a:bodyPr/>
                    <a:lstStyle/>
                    <a:p>
                      <a:r>
                        <a:rPr lang="nl-NL" dirty="0" smtClean="0"/>
                        <a:t>VOORDELEN</a:t>
                      </a:r>
                      <a:endParaRPr lang="nl-NL" dirty="0"/>
                    </a:p>
                  </a:txBody>
                  <a:tcPr/>
                </a:tc>
                <a:tc>
                  <a:txBody>
                    <a:bodyPr/>
                    <a:lstStyle/>
                    <a:p>
                      <a:r>
                        <a:rPr lang="nl-NL" dirty="0" smtClean="0"/>
                        <a:t>NADELEN</a:t>
                      </a:r>
                      <a:endParaRPr lang="nl-NL" dirty="0"/>
                    </a:p>
                  </a:txBody>
                  <a:tcPr/>
                </a:tc>
                <a:extLst>
                  <a:ext uri="{0D108BD9-81ED-4DB2-BD59-A6C34878D82A}">
                    <a16:rowId xmlns:a16="http://schemas.microsoft.com/office/drawing/2014/main" val="3242196496"/>
                  </a:ext>
                </a:extLst>
              </a:tr>
              <a:tr h="370840">
                <a:tc>
                  <a:txBody>
                    <a:bodyPr/>
                    <a:lstStyle/>
                    <a:p>
                      <a:r>
                        <a:rPr lang="nl-NL" dirty="0" smtClean="0"/>
                        <a:t>MINDER</a:t>
                      </a:r>
                      <a:r>
                        <a:rPr lang="nl-NL" baseline="0" dirty="0" smtClean="0"/>
                        <a:t> DRUK OP RECHTERS</a:t>
                      </a:r>
                    </a:p>
                  </a:txBody>
                  <a:tcPr/>
                </a:tc>
                <a:tc>
                  <a:txBody>
                    <a:bodyPr/>
                    <a:lstStyle/>
                    <a:p>
                      <a:r>
                        <a:rPr lang="nl-NL" dirty="0" smtClean="0"/>
                        <a:t>BIAS</a:t>
                      </a:r>
                      <a:r>
                        <a:rPr lang="nl-NL" baseline="0" dirty="0" smtClean="0"/>
                        <a:t> IN HET HELE ALGORITME</a:t>
                      </a:r>
                      <a:endParaRPr lang="nl-NL" dirty="0"/>
                    </a:p>
                  </a:txBody>
                  <a:tcPr/>
                </a:tc>
                <a:extLst>
                  <a:ext uri="{0D108BD9-81ED-4DB2-BD59-A6C34878D82A}">
                    <a16:rowId xmlns:a16="http://schemas.microsoft.com/office/drawing/2014/main" val="461327201"/>
                  </a:ext>
                </a:extLst>
              </a:tr>
              <a:tr h="370840">
                <a:tc>
                  <a:txBody>
                    <a:bodyPr/>
                    <a:lstStyle/>
                    <a:p>
                      <a:r>
                        <a:rPr lang="nl-NL" dirty="0" smtClean="0"/>
                        <a:t>GEEN BEVOORDEELDE RECHTERS</a:t>
                      </a:r>
                    </a:p>
                  </a:txBody>
                  <a:tcPr/>
                </a:tc>
                <a:tc>
                  <a:txBody>
                    <a:bodyPr/>
                    <a:lstStyle/>
                    <a:p>
                      <a:r>
                        <a:rPr lang="nl-NL" dirty="0" smtClean="0"/>
                        <a:t>WELKE BIAS WEL</a:t>
                      </a:r>
                      <a:r>
                        <a:rPr lang="nl-NL" baseline="0" dirty="0" smtClean="0"/>
                        <a:t> EN NIET?</a:t>
                      </a:r>
                      <a:endParaRPr lang="nl-NL" dirty="0"/>
                    </a:p>
                  </a:txBody>
                  <a:tcPr/>
                </a:tc>
                <a:extLst>
                  <a:ext uri="{0D108BD9-81ED-4DB2-BD59-A6C34878D82A}">
                    <a16:rowId xmlns:a16="http://schemas.microsoft.com/office/drawing/2014/main" val="1968959806"/>
                  </a:ext>
                </a:extLst>
              </a:tr>
              <a:tr h="370840">
                <a:tc>
                  <a:txBody>
                    <a:bodyPr/>
                    <a:lstStyle/>
                    <a:p>
                      <a:r>
                        <a:rPr lang="nl-NL" dirty="0" smtClean="0"/>
                        <a:t>SNELLER, WERKT PREVENTIEF</a:t>
                      </a:r>
                      <a:endParaRPr lang="nl-NL" dirty="0"/>
                    </a:p>
                  </a:txBody>
                  <a:tcPr/>
                </a:tc>
                <a:tc>
                  <a:txBody>
                    <a:bodyPr/>
                    <a:lstStyle/>
                    <a:p>
                      <a:r>
                        <a:rPr lang="nl-NL" dirty="0" smtClean="0"/>
                        <a:t>ACCURAAT IS NIET TRANSPARANT</a:t>
                      </a:r>
                      <a:endParaRPr lang="nl-NL" dirty="0"/>
                    </a:p>
                  </a:txBody>
                  <a:tcPr/>
                </a:tc>
                <a:extLst>
                  <a:ext uri="{0D108BD9-81ED-4DB2-BD59-A6C34878D82A}">
                    <a16:rowId xmlns:a16="http://schemas.microsoft.com/office/drawing/2014/main" val="491085306"/>
                  </a:ext>
                </a:extLst>
              </a:tr>
              <a:tr h="370840">
                <a:tc>
                  <a:txBody>
                    <a:bodyPr/>
                    <a:lstStyle/>
                    <a:p>
                      <a:r>
                        <a:rPr lang="nl-NL" dirty="0" smtClean="0"/>
                        <a:t>AI IS ACCURATER</a:t>
                      </a:r>
                      <a:endParaRPr lang="nl-NL" dirty="0"/>
                    </a:p>
                  </a:txBody>
                  <a:tcPr/>
                </a:tc>
                <a:tc>
                  <a:txBody>
                    <a:bodyPr/>
                    <a:lstStyle/>
                    <a:p>
                      <a:r>
                        <a:rPr lang="nl-NL" dirty="0" smtClean="0"/>
                        <a:t>EERLIJK?</a:t>
                      </a:r>
                      <a:endParaRPr lang="nl-NL" dirty="0"/>
                    </a:p>
                  </a:txBody>
                  <a:tcPr/>
                </a:tc>
                <a:extLst>
                  <a:ext uri="{0D108BD9-81ED-4DB2-BD59-A6C34878D82A}">
                    <a16:rowId xmlns:a16="http://schemas.microsoft.com/office/drawing/2014/main" val="452465955"/>
                  </a:ext>
                </a:extLst>
              </a:tr>
              <a:tr h="370840">
                <a:tc>
                  <a:txBody>
                    <a:bodyPr/>
                    <a:lstStyle/>
                    <a:p>
                      <a:endParaRPr lang="nl-NL" dirty="0"/>
                    </a:p>
                  </a:txBody>
                  <a:tcPr/>
                </a:tc>
                <a:tc>
                  <a:txBody>
                    <a:bodyPr/>
                    <a:lstStyle/>
                    <a:p>
                      <a:endParaRPr lang="nl-NL" dirty="0"/>
                    </a:p>
                  </a:txBody>
                  <a:tcPr/>
                </a:tc>
                <a:extLst>
                  <a:ext uri="{0D108BD9-81ED-4DB2-BD59-A6C34878D82A}">
                    <a16:rowId xmlns:a16="http://schemas.microsoft.com/office/drawing/2014/main" val="1558717301"/>
                  </a:ext>
                </a:extLst>
              </a:tr>
              <a:tr h="370840">
                <a:tc>
                  <a:txBody>
                    <a:bodyPr/>
                    <a:lstStyle/>
                    <a:p>
                      <a:endParaRPr lang="nl-NL" dirty="0"/>
                    </a:p>
                  </a:txBody>
                  <a:tcPr/>
                </a:tc>
                <a:tc>
                  <a:txBody>
                    <a:bodyPr/>
                    <a:lstStyle/>
                    <a:p>
                      <a:r>
                        <a:rPr lang="nl-NL" dirty="0" smtClean="0"/>
                        <a:t>SYMPTOOMBESTRIJDING</a:t>
                      </a:r>
                      <a:endParaRPr lang="nl-NL" dirty="0"/>
                    </a:p>
                  </a:txBody>
                  <a:tcPr/>
                </a:tc>
                <a:extLst>
                  <a:ext uri="{0D108BD9-81ED-4DB2-BD59-A6C34878D82A}">
                    <a16:rowId xmlns:a16="http://schemas.microsoft.com/office/drawing/2014/main" val="2544231125"/>
                  </a:ext>
                </a:extLst>
              </a:tr>
              <a:tr h="370840">
                <a:tc>
                  <a:txBody>
                    <a:bodyPr/>
                    <a:lstStyle/>
                    <a:p>
                      <a:endParaRPr lang="nl-NL" dirty="0"/>
                    </a:p>
                  </a:txBody>
                  <a:tcPr/>
                </a:tc>
                <a:tc>
                  <a:txBody>
                    <a:bodyPr/>
                    <a:lstStyle/>
                    <a:p>
                      <a:endParaRPr lang="nl-NL" dirty="0"/>
                    </a:p>
                  </a:txBody>
                  <a:tcPr/>
                </a:tc>
                <a:extLst>
                  <a:ext uri="{0D108BD9-81ED-4DB2-BD59-A6C34878D82A}">
                    <a16:rowId xmlns:a16="http://schemas.microsoft.com/office/drawing/2014/main" val="2360516255"/>
                  </a:ext>
                </a:extLst>
              </a:tr>
              <a:tr h="370840">
                <a:tc>
                  <a:txBody>
                    <a:bodyPr/>
                    <a:lstStyle/>
                    <a:p>
                      <a:endParaRPr lang="nl-NL" dirty="0"/>
                    </a:p>
                  </a:txBody>
                  <a:tcPr/>
                </a:tc>
                <a:tc>
                  <a:txBody>
                    <a:bodyPr/>
                    <a:lstStyle/>
                    <a:p>
                      <a:endParaRPr lang="nl-NL" dirty="0"/>
                    </a:p>
                  </a:txBody>
                  <a:tcPr/>
                </a:tc>
                <a:extLst>
                  <a:ext uri="{0D108BD9-81ED-4DB2-BD59-A6C34878D82A}">
                    <a16:rowId xmlns:a16="http://schemas.microsoft.com/office/drawing/2014/main" val="1889517061"/>
                  </a:ext>
                </a:extLst>
              </a:tr>
              <a:tr h="370840">
                <a:tc>
                  <a:txBody>
                    <a:bodyPr/>
                    <a:lstStyle/>
                    <a:p>
                      <a:endParaRPr lang="nl-NL" dirty="0"/>
                    </a:p>
                  </a:txBody>
                  <a:tcPr/>
                </a:tc>
                <a:tc>
                  <a:txBody>
                    <a:bodyPr/>
                    <a:lstStyle/>
                    <a:p>
                      <a:endParaRPr lang="nl-NL" dirty="0"/>
                    </a:p>
                  </a:txBody>
                  <a:tcPr/>
                </a:tc>
                <a:extLst>
                  <a:ext uri="{0D108BD9-81ED-4DB2-BD59-A6C34878D82A}">
                    <a16:rowId xmlns:a16="http://schemas.microsoft.com/office/drawing/2014/main" val="3667964949"/>
                  </a:ext>
                </a:extLst>
              </a:tr>
              <a:tr h="370840">
                <a:tc>
                  <a:txBody>
                    <a:bodyPr/>
                    <a:lstStyle/>
                    <a:p>
                      <a:endParaRPr lang="nl-NL" dirty="0"/>
                    </a:p>
                  </a:txBody>
                  <a:tcPr/>
                </a:tc>
                <a:tc>
                  <a:txBody>
                    <a:bodyPr/>
                    <a:lstStyle/>
                    <a:p>
                      <a:endParaRPr lang="nl-NL" dirty="0"/>
                    </a:p>
                  </a:txBody>
                  <a:tcPr/>
                </a:tc>
                <a:extLst>
                  <a:ext uri="{0D108BD9-81ED-4DB2-BD59-A6C34878D82A}">
                    <a16:rowId xmlns:a16="http://schemas.microsoft.com/office/drawing/2014/main" val="525912723"/>
                  </a:ext>
                </a:extLst>
              </a:tr>
            </a:tbl>
          </a:graphicData>
        </a:graphic>
      </p:graphicFrame>
    </p:spTree>
    <p:extLst>
      <p:ext uri="{BB962C8B-B14F-4D97-AF65-F5344CB8AC3E}">
        <p14:creationId xmlns:p14="http://schemas.microsoft.com/office/powerpoint/2010/main" val="23909456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631504" y="116632"/>
            <a:ext cx="7835735" cy="6494085"/>
          </a:xfrm>
          <a:prstGeom prst="rect">
            <a:avLst/>
          </a:prstGeom>
          <a:noFill/>
        </p:spPr>
        <p:txBody>
          <a:bodyPr wrap="none" rtlCol="0">
            <a:spAutoFit/>
          </a:bodyPr>
          <a:lstStyle/>
          <a:p>
            <a:r>
              <a:rPr lang="nl-NL" sz="3200" b="1" dirty="0" smtClean="0"/>
              <a:t>PROGRAMMA</a:t>
            </a:r>
          </a:p>
          <a:p>
            <a:endParaRPr lang="nl-NL" sz="3200" dirty="0"/>
          </a:p>
          <a:p>
            <a:r>
              <a:rPr lang="nl-NL" sz="3200" dirty="0" smtClean="0"/>
              <a:t>09.00 – 09.15 VOORSTELLEN / INTRODUCTIE</a:t>
            </a:r>
          </a:p>
          <a:p>
            <a:r>
              <a:rPr lang="nl-NL" sz="3200" dirty="0" smtClean="0"/>
              <a:t>09.15 – 09.45 INTRO IN AI – SIMPEL AI</a:t>
            </a:r>
          </a:p>
          <a:p>
            <a:r>
              <a:rPr lang="nl-NL" sz="3200" dirty="0" smtClean="0"/>
              <a:t>09.45 – 10.15 GEVOLGEN VOOR BANEN</a:t>
            </a:r>
          </a:p>
          <a:p>
            <a:r>
              <a:rPr lang="nl-NL" sz="3200" dirty="0" smtClean="0"/>
              <a:t>10.15 – 10.45 EXPLAINABLE AI – CONCEPT</a:t>
            </a:r>
            <a:br>
              <a:rPr lang="nl-NL" sz="3200" dirty="0" smtClean="0"/>
            </a:br>
            <a:r>
              <a:rPr lang="nl-NL" sz="3200" dirty="0" smtClean="0"/>
              <a:t> </a:t>
            </a:r>
          </a:p>
          <a:p>
            <a:r>
              <a:rPr lang="nl-NL" sz="3200" b="1" dirty="0" smtClean="0"/>
              <a:t>PAUZE</a:t>
            </a:r>
          </a:p>
          <a:p>
            <a:r>
              <a:rPr lang="nl-NL" sz="3200" dirty="0" smtClean="0"/>
              <a:t/>
            </a:r>
            <a:br>
              <a:rPr lang="nl-NL" sz="3200" dirty="0" smtClean="0"/>
            </a:br>
            <a:r>
              <a:rPr lang="nl-NL" sz="3200" dirty="0" smtClean="0"/>
              <a:t>11.00 – 11.30 CRAZY WORLD OF ALGORITMES</a:t>
            </a:r>
          </a:p>
          <a:p>
            <a:r>
              <a:rPr lang="nl-NL" sz="3200" dirty="0" smtClean="0"/>
              <a:t>11.30 – 12.00 NEW RULES FOR COMPANIES</a:t>
            </a:r>
          </a:p>
          <a:p>
            <a:r>
              <a:rPr lang="nl-NL" sz="3200" dirty="0" smtClean="0"/>
              <a:t>12.00 – 12.30 THE FUTURE</a:t>
            </a:r>
          </a:p>
          <a:p>
            <a:r>
              <a:rPr lang="nl-NL" sz="3200" dirty="0" smtClean="0"/>
              <a:t>12.30 – 13.30 WRAP UP - LUNCH</a:t>
            </a:r>
            <a:endParaRPr lang="nl-NL" sz="3200" dirty="0"/>
          </a:p>
        </p:txBody>
      </p:sp>
    </p:spTree>
    <p:extLst>
      <p:ext uri="{BB962C8B-B14F-4D97-AF65-F5344CB8AC3E}">
        <p14:creationId xmlns:p14="http://schemas.microsoft.com/office/powerpoint/2010/main" val="28059305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3287688" y="3140968"/>
            <a:ext cx="4520661" cy="369332"/>
          </a:xfrm>
          <a:prstGeom prst="rect">
            <a:avLst/>
          </a:prstGeom>
          <a:noFill/>
        </p:spPr>
        <p:txBody>
          <a:bodyPr wrap="none" rtlCol="0">
            <a:spAutoFit/>
          </a:bodyPr>
          <a:lstStyle/>
          <a:p>
            <a:r>
              <a:rPr lang="nl-NL" dirty="0" smtClean="0"/>
              <a:t>FILMPJE VERWIJDERD IVM GROOTTE BESTAND</a:t>
            </a:r>
            <a:endParaRPr lang="nl-NL" dirty="0"/>
          </a:p>
        </p:txBody>
      </p:sp>
    </p:spTree>
    <p:extLst>
      <p:ext uri="{BB962C8B-B14F-4D97-AF65-F5344CB8AC3E}">
        <p14:creationId xmlns:p14="http://schemas.microsoft.com/office/powerpoint/2010/main" val="41210589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20824" y="0"/>
            <a:ext cx="12221681" cy="7039688"/>
          </a:xfrm>
          <a:prstGeom prst="rect">
            <a:avLst/>
          </a:prstGeom>
        </p:spPr>
      </p:pic>
    </p:spTree>
    <p:extLst>
      <p:ext uri="{BB962C8B-B14F-4D97-AF65-F5344CB8AC3E}">
        <p14:creationId xmlns:p14="http://schemas.microsoft.com/office/powerpoint/2010/main" val="42821227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20824" y="-15010"/>
            <a:ext cx="12192000" cy="6858000"/>
          </a:xfrm>
          <a:prstGeom prst="rect">
            <a:avLst/>
          </a:prstGeom>
        </p:spPr>
      </p:pic>
    </p:spTree>
    <p:extLst>
      <p:ext uri="{BB962C8B-B14F-4D97-AF65-F5344CB8AC3E}">
        <p14:creationId xmlns:p14="http://schemas.microsoft.com/office/powerpoint/2010/main" val="26232574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spTree>
    <p:extLst>
      <p:ext uri="{BB962C8B-B14F-4D97-AF65-F5344CB8AC3E}">
        <p14:creationId xmlns:p14="http://schemas.microsoft.com/office/powerpoint/2010/main" val="3201744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2" name="Afbeelding 1"/>
          <p:cNvPicPr>
            <a:picLocks noChangeAspect="1"/>
          </p:cNvPicPr>
          <p:nvPr/>
        </p:nvPicPr>
        <p:blipFill rotWithShape="1">
          <a:blip r:embed="rId3"/>
          <a:srcRect r="11192"/>
          <a:stretch/>
        </p:blipFill>
        <p:spPr>
          <a:xfrm>
            <a:off x="-960784" y="0"/>
            <a:ext cx="11953328" cy="6858000"/>
          </a:xfrm>
          <a:prstGeom prst="rect">
            <a:avLst/>
          </a:prstGeom>
        </p:spPr>
      </p:pic>
    </p:spTree>
    <p:extLst>
      <p:ext uri="{BB962C8B-B14F-4D97-AF65-F5344CB8AC3E}">
        <p14:creationId xmlns:p14="http://schemas.microsoft.com/office/powerpoint/2010/main" val="13699139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grayscl/>
            <a:extLst>
              <a:ext uri="{28A0092B-C50C-407E-A947-70E740481C1C}">
                <a14:useLocalDpi xmlns:a14="http://schemas.microsoft.com/office/drawing/2010/main" val="0"/>
              </a:ext>
            </a:extLst>
          </a:blip>
          <a:srcRect r="16723"/>
          <a:stretch/>
        </p:blipFill>
        <p:spPr>
          <a:xfrm>
            <a:off x="-1032792" y="0"/>
            <a:ext cx="11881320" cy="6858000"/>
          </a:xfrm>
          <a:prstGeom prst="rect">
            <a:avLst/>
          </a:prstGeom>
        </p:spPr>
      </p:pic>
    </p:spTree>
    <p:extLst>
      <p:ext uri="{BB962C8B-B14F-4D97-AF65-F5344CB8AC3E}">
        <p14:creationId xmlns:p14="http://schemas.microsoft.com/office/powerpoint/2010/main" val="10195245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20824" y="-4011"/>
            <a:ext cx="12192000" cy="6858000"/>
          </a:xfrm>
          <a:prstGeom prst="rect">
            <a:avLst/>
          </a:prstGeom>
        </p:spPr>
      </p:pic>
    </p:spTree>
    <p:extLst>
      <p:ext uri="{BB962C8B-B14F-4D97-AF65-F5344CB8AC3E}">
        <p14:creationId xmlns:p14="http://schemas.microsoft.com/office/powerpoint/2010/main" val="14735906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grayscl/>
          </a:blip>
          <a:srcRect l="28969" t="10626" r="36164" b="5703"/>
          <a:stretch/>
        </p:blipFill>
        <p:spPr>
          <a:xfrm>
            <a:off x="-168696" y="-315416"/>
            <a:ext cx="5440887" cy="7340877"/>
          </a:xfrm>
          <a:prstGeom prst="rect">
            <a:avLst/>
          </a:prstGeom>
        </p:spPr>
      </p:pic>
      <p:pic>
        <p:nvPicPr>
          <p:cNvPr id="3" name="Afbeelding 2"/>
          <p:cNvPicPr>
            <a:picLocks noChangeAspect="1"/>
          </p:cNvPicPr>
          <p:nvPr/>
        </p:nvPicPr>
        <p:blipFill rotWithShape="1">
          <a:blip r:embed="rId3">
            <a:grayscl/>
          </a:blip>
          <a:srcRect l="29523" t="13579" r="36718" b="6688"/>
          <a:stretch/>
        </p:blipFill>
        <p:spPr>
          <a:xfrm>
            <a:off x="5056167" y="0"/>
            <a:ext cx="5544616" cy="7362521"/>
          </a:xfrm>
          <a:prstGeom prst="rect">
            <a:avLst/>
          </a:prstGeom>
        </p:spPr>
      </p:pic>
    </p:spTree>
    <p:extLst>
      <p:ext uri="{BB962C8B-B14F-4D97-AF65-F5344CB8AC3E}">
        <p14:creationId xmlns:p14="http://schemas.microsoft.com/office/powerpoint/2010/main" val="11295699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479376" y="836712"/>
            <a:ext cx="10483511" cy="5262979"/>
          </a:xfrm>
          <a:prstGeom prst="rect">
            <a:avLst/>
          </a:prstGeom>
          <a:noFill/>
        </p:spPr>
        <p:txBody>
          <a:bodyPr wrap="none" rtlCol="0">
            <a:spAutoFit/>
          </a:bodyPr>
          <a:lstStyle/>
          <a:p>
            <a:r>
              <a:rPr lang="nl-NL" sz="4800" dirty="0" smtClean="0"/>
              <a:t>FINGER FAMILY PEGGA PIP STAMPER </a:t>
            </a:r>
          </a:p>
          <a:p>
            <a:r>
              <a:rPr lang="nl-NL" sz="4800" dirty="0" smtClean="0"/>
              <a:t>CARS </a:t>
            </a:r>
            <a:r>
              <a:rPr lang="nl-NL" sz="4800" b="1" dirty="0" smtClean="0"/>
              <a:t>BURRIED BABY SPIDERMAN</a:t>
            </a:r>
            <a:r>
              <a:rPr lang="nl-NL" sz="4800" dirty="0" smtClean="0"/>
              <a:t> </a:t>
            </a:r>
          </a:p>
          <a:p>
            <a:r>
              <a:rPr lang="nl-NL" sz="4800" dirty="0" smtClean="0"/>
              <a:t>MINECRAFT SMURFS KINDER PLAY</a:t>
            </a:r>
          </a:p>
          <a:p>
            <a:r>
              <a:rPr lang="nl-NL" sz="4800" dirty="0" smtClean="0"/>
              <a:t>DOH SPARKLE BRILHO’ ‘CARS SCREAMIN’ </a:t>
            </a:r>
          </a:p>
          <a:p>
            <a:r>
              <a:rPr lang="nl-NL" sz="4800" dirty="0" smtClean="0"/>
              <a:t>BANSHEE EATS LIGHTNING MCQUEEN </a:t>
            </a:r>
          </a:p>
          <a:p>
            <a:r>
              <a:rPr lang="nl-NL" sz="4800" dirty="0" smtClean="0"/>
              <a:t>DISNEY PIXAR EASTER EGG SURPRISE</a:t>
            </a:r>
            <a:br>
              <a:rPr lang="nl-NL" sz="4800" dirty="0" smtClean="0"/>
            </a:br>
            <a:r>
              <a:rPr lang="nl-NL" sz="4800" b="1" dirty="0" smtClean="0"/>
              <a:t>GUMMY WORM</a:t>
            </a:r>
            <a:endParaRPr lang="nl-NL" sz="4800" b="1" dirty="0"/>
          </a:p>
        </p:txBody>
      </p:sp>
    </p:spTree>
    <p:extLst>
      <p:ext uri="{BB962C8B-B14F-4D97-AF65-F5344CB8AC3E}">
        <p14:creationId xmlns:p14="http://schemas.microsoft.com/office/powerpoint/2010/main" val="270535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4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3287688" y="3140968"/>
            <a:ext cx="4520661" cy="369332"/>
          </a:xfrm>
          <a:prstGeom prst="rect">
            <a:avLst/>
          </a:prstGeom>
          <a:noFill/>
        </p:spPr>
        <p:txBody>
          <a:bodyPr wrap="none" rtlCol="0">
            <a:spAutoFit/>
          </a:bodyPr>
          <a:lstStyle/>
          <a:p>
            <a:r>
              <a:rPr lang="nl-NL" dirty="0" smtClean="0"/>
              <a:t>FILMPJE VERWIJDERD IVM GROOTTE BESTAND</a:t>
            </a:r>
            <a:endParaRPr lang="nl-NL" dirty="0"/>
          </a:p>
        </p:txBody>
      </p:sp>
    </p:spTree>
    <p:extLst>
      <p:ext uri="{BB962C8B-B14F-4D97-AF65-F5344CB8AC3E}">
        <p14:creationId xmlns:p14="http://schemas.microsoft.com/office/powerpoint/2010/main" val="40315431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0" y="-243408"/>
            <a:ext cx="10920536" cy="8190402"/>
          </a:xfrm>
          <a:prstGeom prst="rect">
            <a:avLst/>
          </a:prstGeom>
        </p:spPr>
      </p:pic>
    </p:spTree>
    <p:extLst>
      <p:ext uri="{BB962C8B-B14F-4D97-AF65-F5344CB8AC3E}">
        <p14:creationId xmlns:p14="http://schemas.microsoft.com/office/powerpoint/2010/main" val="3087128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extLst>
              <a:ext uri="{28A0092B-C50C-407E-A947-70E740481C1C}">
                <a14:useLocalDpi xmlns:a14="http://schemas.microsoft.com/office/drawing/2010/main" val="0"/>
              </a:ext>
            </a:extLst>
          </a:blip>
          <a:srcRect l="19727" t="3464" r="10115"/>
          <a:stretch/>
        </p:blipFill>
        <p:spPr>
          <a:xfrm rot="5400000">
            <a:off x="2440664" y="775015"/>
            <a:ext cx="6858000" cy="5307969"/>
          </a:xfrm>
          <a:prstGeom prst="rect">
            <a:avLst/>
          </a:prstGeom>
        </p:spPr>
      </p:pic>
      <p:sp>
        <p:nvSpPr>
          <p:cNvPr id="5" name="Rectangle 2"/>
          <p:cNvSpPr/>
          <p:nvPr/>
        </p:nvSpPr>
        <p:spPr>
          <a:xfrm>
            <a:off x="5879976" y="630932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FROM THE BOOK NEW DARK AGE BY JAMES BRIDLE</a:t>
            </a:r>
            <a:endParaRPr lang="nl-NL" sz="800" b="1" dirty="0"/>
          </a:p>
        </p:txBody>
      </p:sp>
    </p:spTree>
    <p:extLst>
      <p:ext uri="{BB962C8B-B14F-4D97-AF65-F5344CB8AC3E}">
        <p14:creationId xmlns:p14="http://schemas.microsoft.com/office/powerpoint/2010/main" val="40900460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57944" y="-23319"/>
            <a:ext cx="6858000" cy="6858000"/>
          </a:xfrm>
          <a:prstGeom prst="rect">
            <a:avLst/>
          </a:prstGeom>
        </p:spPr>
      </p:pic>
      <p:pic>
        <p:nvPicPr>
          <p:cNvPr id="4" name="Afbeelding 3"/>
          <p:cNvPicPr>
            <a:picLocks noChangeAspect="1"/>
          </p:cNvPicPr>
          <p:nvPr/>
        </p:nvPicPr>
        <p:blipFill rotWithShape="1">
          <a:blip r:embed="rId4">
            <a:grayscl/>
            <a:extLst>
              <a:ext uri="{28A0092B-C50C-407E-A947-70E740481C1C}">
                <a14:useLocalDpi xmlns:a14="http://schemas.microsoft.com/office/drawing/2010/main" val="0"/>
              </a:ext>
            </a:extLst>
          </a:blip>
          <a:srcRect l="17850"/>
          <a:stretch/>
        </p:blipFill>
        <p:spPr>
          <a:xfrm>
            <a:off x="5231904" y="0"/>
            <a:ext cx="5633864" cy="6858000"/>
          </a:xfrm>
          <a:prstGeom prst="rect">
            <a:avLst/>
          </a:prstGeom>
        </p:spPr>
      </p:pic>
    </p:spTree>
    <p:extLst>
      <p:ext uri="{BB962C8B-B14F-4D97-AF65-F5344CB8AC3E}">
        <p14:creationId xmlns:p14="http://schemas.microsoft.com/office/powerpoint/2010/main" val="1445836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sp>
        <p:nvSpPr>
          <p:cNvPr id="3" name="Tekstvak 2"/>
          <p:cNvSpPr txBox="1"/>
          <p:nvPr/>
        </p:nvSpPr>
        <p:spPr>
          <a:xfrm>
            <a:off x="3018970" y="306274"/>
            <a:ext cx="4795352" cy="523220"/>
          </a:xfrm>
          <a:prstGeom prst="rect">
            <a:avLst/>
          </a:prstGeom>
          <a:noFill/>
        </p:spPr>
        <p:txBody>
          <a:bodyPr wrap="none" rtlCol="0">
            <a:spAutoFit/>
          </a:bodyPr>
          <a:lstStyle/>
          <a:p>
            <a:r>
              <a:rPr lang="nl-NL" sz="2800" b="1" dirty="0" smtClean="0"/>
              <a:t>OEFENING 4. IMPLICATIES GAN</a:t>
            </a:r>
            <a:endParaRPr lang="nl-NL" sz="2800" b="1" dirty="0"/>
          </a:p>
        </p:txBody>
      </p:sp>
      <p:sp>
        <p:nvSpPr>
          <p:cNvPr id="4" name="Tekstvak 3"/>
          <p:cNvSpPr txBox="1"/>
          <p:nvPr/>
        </p:nvSpPr>
        <p:spPr>
          <a:xfrm>
            <a:off x="3447020" y="1210273"/>
            <a:ext cx="6863417" cy="1754326"/>
          </a:xfrm>
          <a:prstGeom prst="rect">
            <a:avLst/>
          </a:prstGeom>
          <a:noFill/>
        </p:spPr>
        <p:txBody>
          <a:bodyPr wrap="none" rtlCol="0">
            <a:spAutoFit/>
          </a:bodyPr>
          <a:lstStyle/>
          <a:p>
            <a:r>
              <a:rPr lang="nl-NL" dirty="0" smtClean="0"/>
              <a:t>Kunstmatige intelligentie kan leiden tot vreemde en ongewenste </a:t>
            </a:r>
            <a:br>
              <a:rPr lang="nl-NL" dirty="0" smtClean="0"/>
            </a:br>
            <a:r>
              <a:rPr lang="nl-NL" dirty="0" smtClean="0"/>
              <a:t>resultaten. </a:t>
            </a:r>
          </a:p>
          <a:p>
            <a:endParaRPr lang="nl-NL" dirty="0"/>
          </a:p>
          <a:p>
            <a:r>
              <a:rPr lang="nl-NL" dirty="0" smtClean="0"/>
              <a:t>Je hebt het voorbeeld gezien van ThisPersonDoesNotExist.com. Bedenk</a:t>
            </a:r>
            <a:br>
              <a:rPr lang="nl-NL" dirty="0" smtClean="0"/>
            </a:br>
            <a:r>
              <a:rPr lang="nl-NL" dirty="0" smtClean="0"/>
              <a:t>welke maatschappelijke gevolgen een GAN allemaal kan hebben. Maak</a:t>
            </a:r>
            <a:br>
              <a:rPr lang="nl-NL" dirty="0" smtClean="0"/>
            </a:br>
            <a:r>
              <a:rPr lang="nl-NL" dirty="0" smtClean="0"/>
              <a:t>een lijst van mogelijke positieve en negatieve gevolgen.</a:t>
            </a:r>
            <a:endParaRPr lang="nl-NL" dirty="0"/>
          </a:p>
        </p:txBody>
      </p:sp>
      <p:pic>
        <p:nvPicPr>
          <p:cNvPr id="7" name="Afbeelding 6"/>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283053" y="3645024"/>
            <a:ext cx="3570423" cy="2677817"/>
          </a:xfrm>
          <a:prstGeom prst="rect">
            <a:avLst/>
          </a:prstGeom>
        </p:spPr>
      </p:pic>
    </p:spTree>
    <p:extLst>
      <p:ext uri="{BB962C8B-B14F-4D97-AF65-F5344CB8AC3E}">
        <p14:creationId xmlns:p14="http://schemas.microsoft.com/office/powerpoint/2010/main" val="36153125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2813003" y="0"/>
            <a:ext cx="6565993" cy="6858000"/>
          </a:xfrm>
          <a:prstGeom prst="rect">
            <a:avLst/>
          </a:prstGeom>
        </p:spPr>
      </p:pic>
      <p:pic>
        <p:nvPicPr>
          <p:cNvPr id="4" name="Afbeelding 3"/>
          <p:cNvPicPr>
            <a:picLocks noChangeAspect="1"/>
          </p:cNvPicPr>
          <p:nvPr/>
        </p:nvPicPr>
        <p:blipFill rotWithShape="1">
          <a:blip r:embed="rId3"/>
          <a:srcRect l="16603" t="14765" r="24179" b="26204"/>
          <a:stretch/>
        </p:blipFill>
        <p:spPr>
          <a:xfrm>
            <a:off x="2813003" y="2514763"/>
            <a:ext cx="7704856" cy="4318248"/>
          </a:xfrm>
          <a:prstGeom prst="rect">
            <a:avLst/>
          </a:prstGeom>
          <a:ln w="31750">
            <a:solidFill>
              <a:schemeClr val="tx1"/>
            </a:solidFill>
          </a:ln>
        </p:spPr>
      </p:pic>
    </p:spTree>
    <p:extLst>
      <p:ext uri="{BB962C8B-B14F-4D97-AF65-F5344CB8AC3E}">
        <p14:creationId xmlns:p14="http://schemas.microsoft.com/office/powerpoint/2010/main" val="344771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Afbeelding 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629080" y="0"/>
            <a:ext cx="6933839" cy="6858000"/>
          </a:xfrm>
          <a:prstGeom prst="rect">
            <a:avLst/>
          </a:prstGeom>
        </p:spPr>
      </p:pic>
    </p:spTree>
    <p:extLst>
      <p:ext uri="{BB962C8B-B14F-4D97-AF65-F5344CB8AC3E}">
        <p14:creationId xmlns:p14="http://schemas.microsoft.com/office/powerpoint/2010/main" val="18798516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grayscl/>
          </a:blip>
          <a:srcRect l="9046" t="10625" r="22881" b="6688"/>
          <a:stretch/>
        </p:blipFill>
        <p:spPr>
          <a:xfrm>
            <a:off x="695400" y="0"/>
            <a:ext cx="9649073" cy="6589610"/>
          </a:xfrm>
          <a:prstGeom prst="rect">
            <a:avLst/>
          </a:prstGeom>
        </p:spPr>
      </p:pic>
    </p:spTree>
    <p:extLst>
      <p:ext uri="{BB962C8B-B14F-4D97-AF65-F5344CB8AC3E}">
        <p14:creationId xmlns:p14="http://schemas.microsoft.com/office/powerpoint/2010/main" val="9736042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grayscl/>
          </a:blip>
          <a:srcRect r="35802"/>
          <a:stretch/>
        </p:blipFill>
        <p:spPr>
          <a:xfrm>
            <a:off x="-1752872" y="-1683568"/>
            <a:ext cx="12673408" cy="11098924"/>
          </a:xfrm>
          <a:prstGeom prst="rect">
            <a:avLst/>
          </a:prstGeom>
        </p:spPr>
      </p:pic>
      <p:sp>
        <p:nvSpPr>
          <p:cNvPr id="5" name="Rectangle 2"/>
          <p:cNvSpPr/>
          <p:nvPr/>
        </p:nvSpPr>
        <p:spPr>
          <a:xfrm>
            <a:off x="5879976" y="6309320"/>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SCREENSHOT FROM TWITTER ACCOUNT OF TAY</a:t>
            </a:r>
            <a:endParaRPr lang="nl-NL" sz="800" b="1" dirty="0"/>
          </a:p>
        </p:txBody>
      </p:sp>
    </p:spTree>
    <p:extLst>
      <p:ext uri="{BB962C8B-B14F-4D97-AF65-F5344CB8AC3E}">
        <p14:creationId xmlns:p14="http://schemas.microsoft.com/office/powerpoint/2010/main" val="17030402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5637" y="0"/>
            <a:ext cx="5500725" cy="6858000"/>
          </a:xfrm>
          <a:prstGeom prst="rect">
            <a:avLst/>
          </a:prstGeom>
        </p:spPr>
      </p:pic>
    </p:spTree>
    <p:extLst>
      <p:ext uri="{BB962C8B-B14F-4D97-AF65-F5344CB8AC3E}">
        <p14:creationId xmlns:p14="http://schemas.microsoft.com/office/powerpoint/2010/main" val="508115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20824" y="0"/>
            <a:ext cx="12192000" cy="6858000"/>
          </a:xfrm>
          <a:prstGeom prst="rect">
            <a:avLst/>
          </a:prstGeom>
        </p:spPr>
      </p:pic>
    </p:spTree>
    <p:extLst>
      <p:ext uri="{BB962C8B-B14F-4D97-AF65-F5344CB8AC3E}">
        <p14:creationId xmlns:p14="http://schemas.microsoft.com/office/powerpoint/2010/main" val="40519879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184920" y="-27384"/>
            <a:ext cx="13040591" cy="6858000"/>
          </a:xfrm>
          <a:prstGeom prst="rect">
            <a:avLst/>
          </a:prstGeom>
        </p:spPr>
      </p:pic>
    </p:spTree>
    <p:extLst>
      <p:ext uri="{BB962C8B-B14F-4D97-AF65-F5344CB8AC3E}">
        <p14:creationId xmlns:p14="http://schemas.microsoft.com/office/powerpoint/2010/main" val="31084452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6302" y="-1"/>
            <a:ext cx="10946838" cy="7376485"/>
          </a:xfrm>
          <a:prstGeom prst="rect">
            <a:avLst/>
          </a:prstGeom>
        </p:spPr>
      </p:pic>
    </p:spTree>
    <p:extLst>
      <p:ext uri="{BB962C8B-B14F-4D97-AF65-F5344CB8AC3E}">
        <p14:creationId xmlns:p14="http://schemas.microsoft.com/office/powerpoint/2010/main" val="28327677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Picture 2" descr="Afbeeldingsresultaat voor terminator gif"/>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281264" y="0"/>
            <a:ext cx="161745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8647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2" name="Afbeelding 1"/>
          <p:cNvPicPr>
            <a:picLocks noChangeAspect="1"/>
          </p:cNvPicPr>
          <p:nvPr/>
        </p:nvPicPr>
        <p:blipFill rotWithShape="1">
          <a:blip r:embed="rId3">
            <a:extLst>
              <a:ext uri="{28A0092B-C50C-407E-A947-70E740481C1C}">
                <a14:useLocalDpi xmlns:a14="http://schemas.microsoft.com/office/drawing/2010/main" val="0"/>
              </a:ext>
            </a:extLst>
          </a:blip>
          <a:srcRect r="6654"/>
          <a:stretch/>
        </p:blipFill>
        <p:spPr>
          <a:xfrm>
            <a:off x="-960784" y="0"/>
            <a:ext cx="11881320" cy="6860081"/>
          </a:xfrm>
          <a:prstGeom prst="rect">
            <a:avLst/>
          </a:prstGeom>
        </p:spPr>
      </p:pic>
      <p:sp>
        <p:nvSpPr>
          <p:cNvPr id="4" name="Rectangle 4"/>
          <p:cNvSpPr/>
          <p:nvPr/>
        </p:nvSpPr>
        <p:spPr>
          <a:xfrm>
            <a:off x="5879976" y="623731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PAPERCLIP MAXIMIZER BIJ OSNR</a:t>
            </a:r>
            <a:endParaRPr lang="nl-NL" sz="800" b="1" dirty="0"/>
          </a:p>
        </p:txBody>
      </p:sp>
    </p:spTree>
    <p:extLst>
      <p:ext uri="{BB962C8B-B14F-4D97-AF65-F5344CB8AC3E}">
        <p14:creationId xmlns:p14="http://schemas.microsoft.com/office/powerpoint/2010/main" val="28813660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sp>
        <p:nvSpPr>
          <p:cNvPr id="3" name="Tekstvak 2"/>
          <p:cNvSpPr txBox="1"/>
          <p:nvPr/>
        </p:nvSpPr>
        <p:spPr>
          <a:xfrm>
            <a:off x="3018970" y="306274"/>
            <a:ext cx="5978496" cy="523220"/>
          </a:xfrm>
          <a:prstGeom prst="rect">
            <a:avLst/>
          </a:prstGeom>
          <a:noFill/>
        </p:spPr>
        <p:txBody>
          <a:bodyPr wrap="none" rtlCol="0">
            <a:spAutoFit/>
          </a:bodyPr>
          <a:lstStyle/>
          <a:p>
            <a:r>
              <a:rPr lang="nl-NL" sz="2800" b="1" dirty="0" smtClean="0"/>
              <a:t>OEFENING 5. REGELS VOOR BEDRIJVEN</a:t>
            </a:r>
            <a:endParaRPr lang="nl-NL" sz="2800" b="1" dirty="0"/>
          </a:p>
        </p:txBody>
      </p:sp>
      <p:sp>
        <p:nvSpPr>
          <p:cNvPr id="4" name="Tekstvak 3"/>
          <p:cNvSpPr txBox="1"/>
          <p:nvPr/>
        </p:nvSpPr>
        <p:spPr>
          <a:xfrm>
            <a:off x="3447020" y="1210273"/>
            <a:ext cx="7378045" cy="2308324"/>
          </a:xfrm>
          <a:prstGeom prst="rect">
            <a:avLst/>
          </a:prstGeom>
          <a:noFill/>
        </p:spPr>
        <p:txBody>
          <a:bodyPr wrap="none" rtlCol="0">
            <a:spAutoFit/>
          </a:bodyPr>
          <a:lstStyle/>
          <a:p>
            <a:r>
              <a:rPr lang="nl-NL" dirty="0" smtClean="0"/>
              <a:t>Bedrijven, zeker grote jongens als IBM, Google, Facebook, Microsoft, hebben</a:t>
            </a:r>
            <a:br>
              <a:rPr lang="nl-NL" dirty="0" smtClean="0"/>
            </a:br>
            <a:r>
              <a:rPr lang="nl-NL" dirty="0" smtClean="0"/>
              <a:t>steeds vaker een beleid om op een ethische manier om te gaan met AI. </a:t>
            </a:r>
          </a:p>
          <a:p>
            <a:endParaRPr lang="nl-NL" dirty="0" smtClean="0"/>
          </a:p>
          <a:p>
            <a:r>
              <a:rPr lang="nl-NL" dirty="0" smtClean="0"/>
              <a:t>Beantwoord in 10 minuten de volgende 2 vragen:</a:t>
            </a:r>
            <a:endParaRPr lang="nl-NL" dirty="0"/>
          </a:p>
          <a:p>
            <a:endParaRPr lang="nl-NL" dirty="0"/>
          </a:p>
          <a:p>
            <a:pPr marL="342900" indent="-342900">
              <a:buAutoNum type="arabicPeriod"/>
            </a:pPr>
            <a:r>
              <a:rPr lang="nl-NL" dirty="0" smtClean="0"/>
              <a:t>Welke regels vind jij dat een bedrijf zou moeten hebben ?</a:t>
            </a:r>
          </a:p>
          <a:p>
            <a:pPr marL="342900" indent="-342900">
              <a:buAutoNum type="arabicPeriod"/>
            </a:pPr>
            <a:r>
              <a:rPr lang="nl-NL" dirty="0" smtClean="0"/>
              <a:t>Waarom kunnen we bedrijven niet vertrouwen als ze regels voor </a:t>
            </a:r>
            <a:br>
              <a:rPr lang="nl-NL" dirty="0" smtClean="0"/>
            </a:br>
            <a:r>
              <a:rPr lang="nl-NL" dirty="0" smtClean="0"/>
              <a:t>zichzelf opstellen?</a:t>
            </a:r>
          </a:p>
        </p:txBody>
      </p:sp>
      <p:pic>
        <p:nvPicPr>
          <p:cNvPr id="8" name="Afbeelding 7"/>
          <p:cNvPicPr>
            <a:picLocks noChangeAspect="1"/>
          </p:cNvPicPr>
          <p:nvPr/>
        </p:nvPicPr>
        <p:blipFill rotWithShape="1">
          <a:blip r:embed="rId3">
            <a:extLst>
              <a:ext uri="{28A0092B-C50C-407E-A947-70E740481C1C}">
                <a14:useLocalDpi xmlns:a14="http://schemas.microsoft.com/office/drawing/2010/main" val="0"/>
              </a:ext>
            </a:extLst>
          </a:blip>
          <a:srcRect r="6654"/>
          <a:stretch/>
        </p:blipFill>
        <p:spPr>
          <a:xfrm>
            <a:off x="462686" y="3645024"/>
            <a:ext cx="5112568" cy="2951914"/>
          </a:xfrm>
          <a:prstGeom prst="rect">
            <a:avLst/>
          </a:prstGeom>
        </p:spPr>
      </p:pic>
    </p:spTree>
    <p:extLst>
      <p:ext uri="{BB962C8B-B14F-4D97-AF65-F5344CB8AC3E}">
        <p14:creationId xmlns:p14="http://schemas.microsoft.com/office/powerpoint/2010/main" val="42775538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sp>
        <p:nvSpPr>
          <p:cNvPr id="3" name="Tekstvak 2"/>
          <p:cNvSpPr txBox="1"/>
          <p:nvPr/>
        </p:nvSpPr>
        <p:spPr>
          <a:xfrm>
            <a:off x="5119440" y="188640"/>
            <a:ext cx="4799263" cy="523220"/>
          </a:xfrm>
          <a:prstGeom prst="rect">
            <a:avLst/>
          </a:prstGeom>
          <a:noFill/>
        </p:spPr>
        <p:txBody>
          <a:bodyPr wrap="none" rtlCol="0">
            <a:spAutoFit/>
          </a:bodyPr>
          <a:lstStyle/>
          <a:p>
            <a:r>
              <a:rPr lang="nl-NL" sz="2800" b="1" dirty="0" smtClean="0"/>
              <a:t>OEFENING 5. ETHISCHE REGELS</a:t>
            </a:r>
            <a:endParaRPr lang="nl-NL" sz="2800" b="1" dirty="0"/>
          </a:p>
        </p:txBody>
      </p:sp>
      <p:graphicFrame>
        <p:nvGraphicFramePr>
          <p:cNvPr id="2" name="Tabel 1"/>
          <p:cNvGraphicFramePr>
            <a:graphicFrameLocks noGrp="1"/>
          </p:cNvGraphicFramePr>
          <p:nvPr>
            <p:extLst>
              <p:ext uri="{D42A27DB-BD31-4B8C-83A1-F6EECF244321}">
                <p14:modId xmlns:p14="http://schemas.microsoft.com/office/powerpoint/2010/main" val="1818006792"/>
              </p:ext>
            </p:extLst>
          </p:nvPr>
        </p:nvGraphicFramePr>
        <p:xfrm>
          <a:off x="1055440" y="1245358"/>
          <a:ext cx="8128000" cy="407924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3641885908"/>
                    </a:ext>
                  </a:extLst>
                </a:gridCol>
                <a:gridCol w="4064000">
                  <a:extLst>
                    <a:ext uri="{9D8B030D-6E8A-4147-A177-3AD203B41FA5}">
                      <a16:colId xmlns:a16="http://schemas.microsoft.com/office/drawing/2014/main" val="725336241"/>
                    </a:ext>
                  </a:extLst>
                </a:gridCol>
              </a:tblGrid>
              <a:tr h="370840">
                <a:tc>
                  <a:txBody>
                    <a:bodyPr/>
                    <a:lstStyle/>
                    <a:p>
                      <a:r>
                        <a:rPr lang="nl-NL" dirty="0" smtClean="0"/>
                        <a:t>WELKE REGELS</a:t>
                      </a:r>
                      <a:endParaRPr lang="nl-NL" dirty="0"/>
                    </a:p>
                  </a:txBody>
                  <a:tcPr/>
                </a:tc>
                <a:tc>
                  <a:txBody>
                    <a:bodyPr/>
                    <a:lstStyle/>
                    <a:p>
                      <a:r>
                        <a:rPr lang="nl-NL" dirty="0" smtClean="0"/>
                        <a:t>NIET TE VERTROUWEN</a:t>
                      </a:r>
                      <a:endParaRPr lang="nl-NL" dirty="0"/>
                    </a:p>
                  </a:txBody>
                  <a:tcPr/>
                </a:tc>
                <a:extLst>
                  <a:ext uri="{0D108BD9-81ED-4DB2-BD59-A6C34878D82A}">
                    <a16:rowId xmlns:a16="http://schemas.microsoft.com/office/drawing/2014/main" val="3242196496"/>
                  </a:ext>
                </a:extLst>
              </a:tr>
              <a:tr h="370840">
                <a:tc>
                  <a:txBody>
                    <a:bodyPr/>
                    <a:lstStyle/>
                    <a:p>
                      <a:r>
                        <a:rPr lang="nl-NL" baseline="0" dirty="0" smtClean="0"/>
                        <a:t>GEEN BIAS</a:t>
                      </a:r>
                    </a:p>
                  </a:txBody>
                  <a:tcPr/>
                </a:tc>
                <a:tc>
                  <a:txBody>
                    <a:bodyPr/>
                    <a:lstStyle/>
                    <a:p>
                      <a:r>
                        <a:rPr lang="nl-NL" dirty="0" smtClean="0"/>
                        <a:t>HET VERLEDEN</a:t>
                      </a:r>
                      <a:endParaRPr lang="nl-NL" dirty="0"/>
                    </a:p>
                  </a:txBody>
                  <a:tcPr/>
                </a:tc>
                <a:extLst>
                  <a:ext uri="{0D108BD9-81ED-4DB2-BD59-A6C34878D82A}">
                    <a16:rowId xmlns:a16="http://schemas.microsoft.com/office/drawing/2014/main" val="461327201"/>
                  </a:ext>
                </a:extLst>
              </a:tr>
              <a:tr h="370840">
                <a:tc>
                  <a:txBody>
                    <a:bodyPr/>
                    <a:lstStyle/>
                    <a:p>
                      <a:r>
                        <a:rPr lang="nl-NL" dirty="0" smtClean="0"/>
                        <a:t>TRANSPARANT</a:t>
                      </a:r>
                    </a:p>
                  </a:txBody>
                  <a:tcPr/>
                </a:tc>
                <a:tc>
                  <a:txBody>
                    <a:bodyPr/>
                    <a:lstStyle/>
                    <a:p>
                      <a:r>
                        <a:rPr lang="nl-NL" dirty="0" smtClean="0"/>
                        <a:t>HET VERDIENMODEL</a:t>
                      </a:r>
                      <a:endParaRPr lang="nl-NL" dirty="0"/>
                    </a:p>
                  </a:txBody>
                  <a:tcPr/>
                </a:tc>
                <a:extLst>
                  <a:ext uri="{0D108BD9-81ED-4DB2-BD59-A6C34878D82A}">
                    <a16:rowId xmlns:a16="http://schemas.microsoft.com/office/drawing/2014/main" val="1968959806"/>
                  </a:ext>
                </a:extLst>
              </a:tr>
              <a:tr h="370840">
                <a:tc>
                  <a:txBody>
                    <a:bodyPr/>
                    <a:lstStyle/>
                    <a:p>
                      <a:r>
                        <a:rPr lang="nl-NL" dirty="0" smtClean="0"/>
                        <a:t>ROBUUST</a:t>
                      </a:r>
                      <a:endParaRPr lang="nl-NL" dirty="0"/>
                    </a:p>
                  </a:txBody>
                  <a:tcPr/>
                </a:tc>
                <a:tc>
                  <a:txBody>
                    <a:bodyPr/>
                    <a:lstStyle/>
                    <a:p>
                      <a:r>
                        <a:rPr lang="nl-NL" dirty="0" smtClean="0"/>
                        <a:t>OVERHEIDSDRUK</a:t>
                      </a:r>
                      <a:r>
                        <a:rPr lang="nl-NL" baseline="0" dirty="0" smtClean="0"/>
                        <a:t> – FINANCIERING</a:t>
                      </a:r>
                      <a:endParaRPr lang="nl-NL" dirty="0"/>
                    </a:p>
                  </a:txBody>
                  <a:tcPr/>
                </a:tc>
                <a:extLst>
                  <a:ext uri="{0D108BD9-81ED-4DB2-BD59-A6C34878D82A}">
                    <a16:rowId xmlns:a16="http://schemas.microsoft.com/office/drawing/2014/main" val="491085306"/>
                  </a:ext>
                </a:extLst>
              </a:tr>
              <a:tr h="370840">
                <a:tc>
                  <a:txBody>
                    <a:bodyPr/>
                    <a:lstStyle/>
                    <a:p>
                      <a:r>
                        <a:rPr lang="nl-NL" dirty="0" smtClean="0"/>
                        <a:t>ASAMOV – RULES</a:t>
                      </a:r>
                      <a:endParaRPr lang="nl-NL" dirty="0"/>
                    </a:p>
                  </a:txBody>
                  <a:tcPr/>
                </a:tc>
                <a:tc>
                  <a:txBody>
                    <a:bodyPr/>
                    <a:lstStyle/>
                    <a:p>
                      <a:r>
                        <a:rPr lang="nl-NL" dirty="0" smtClean="0"/>
                        <a:t>INEVITABLE</a:t>
                      </a:r>
                      <a:endParaRPr lang="nl-NL" dirty="0"/>
                    </a:p>
                  </a:txBody>
                  <a:tcPr/>
                </a:tc>
                <a:extLst>
                  <a:ext uri="{0D108BD9-81ED-4DB2-BD59-A6C34878D82A}">
                    <a16:rowId xmlns:a16="http://schemas.microsoft.com/office/drawing/2014/main" val="452465955"/>
                  </a:ext>
                </a:extLst>
              </a:tr>
              <a:tr h="370840">
                <a:tc>
                  <a:txBody>
                    <a:bodyPr/>
                    <a:lstStyle/>
                    <a:p>
                      <a:r>
                        <a:rPr lang="nl-NL" dirty="0" smtClean="0"/>
                        <a:t>EXPLAINABLE</a:t>
                      </a:r>
                      <a:endParaRPr lang="nl-NL" dirty="0"/>
                    </a:p>
                  </a:txBody>
                  <a:tcPr/>
                </a:tc>
                <a:tc>
                  <a:txBody>
                    <a:bodyPr/>
                    <a:lstStyle/>
                    <a:p>
                      <a:r>
                        <a:rPr lang="nl-NL" dirty="0" smtClean="0"/>
                        <a:t>NO</a:t>
                      </a:r>
                      <a:r>
                        <a:rPr lang="nl-NL" baseline="0" dirty="0" smtClean="0"/>
                        <a:t> </a:t>
                      </a:r>
                      <a:r>
                        <a:rPr lang="nl-NL" dirty="0" smtClean="0"/>
                        <a:t>AI IS NO OPTION</a:t>
                      </a:r>
                      <a:endParaRPr lang="nl-NL" dirty="0"/>
                    </a:p>
                  </a:txBody>
                  <a:tcPr/>
                </a:tc>
                <a:extLst>
                  <a:ext uri="{0D108BD9-81ED-4DB2-BD59-A6C34878D82A}">
                    <a16:rowId xmlns:a16="http://schemas.microsoft.com/office/drawing/2014/main" val="1558717301"/>
                  </a:ext>
                </a:extLst>
              </a:tr>
              <a:tr h="370840">
                <a:tc>
                  <a:txBody>
                    <a:bodyPr/>
                    <a:lstStyle/>
                    <a:p>
                      <a:r>
                        <a:rPr lang="nl-NL" dirty="0" smtClean="0"/>
                        <a:t>ACCOUNTABLE</a:t>
                      </a:r>
                      <a:endParaRPr lang="nl-NL" dirty="0"/>
                    </a:p>
                  </a:txBody>
                  <a:tcPr/>
                </a:tc>
                <a:tc>
                  <a:txBody>
                    <a:bodyPr/>
                    <a:lstStyle/>
                    <a:p>
                      <a:r>
                        <a:rPr lang="nl-NL" dirty="0" smtClean="0"/>
                        <a:t>COMPETITION</a:t>
                      </a:r>
                      <a:endParaRPr lang="nl-NL" dirty="0"/>
                    </a:p>
                  </a:txBody>
                  <a:tcPr/>
                </a:tc>
                <a:extLst>
                  <a:ext uri="{0D108BD9-81ED-4DB2-BD59-A6C34878D82A}">
                    <a16:rowId xmlns:a16="http://schemas.microsoft.com/office/drawing/2014/main" val="2544231125"/>
                  </a:ext>
                </a:extLst>
              </a:tr>
              <a:tr h="370840">
                <a:tc>
                  <a:txBody>
                    <a:bodyPr/>
                    <a:lstStyle/>
                    <a:p>
                      <a:r>
                        <a:rPr lang="nl-NL" dirty="0" smtClean="0"/>
                        <a:t>OPEN SOURCE</a:t>
                      </a:r>
                      <a:endParaRPr lang="nl-NL" dirty="0"/>
                    </a:p>
                  </a:txBody>
                  <a:tcPr/>
                </a:tc>
                <a:tc>
                  <a:txBody>
                    <a:bodyPr/>
                    <a:lstStyle/>
                    <a:p>
                      <a:endParaRPr lang="nl-NL" dirty="0"/>
                    </a:p>
                  </a:txBody>
                  <a:tcPr/>
                </a:tc>
                <a:extLst>
                  <a:ext uri="{0D108BD9-81ED-4DB2-BD59-A6C34878D82A}">
                    <a16:rowId xmlns:a16="http://schemas.microsoft.com/office/drawing/2014/main" val="2360516255"/>
                  </a:ext>
                </a:extLst>
              </a:tr>
              <a:tr h="370840">
                <a:tc>
                  <a:txBody>
                    <a:bodyPr/>
                    <a:lstStyle/>
                    <a:p>
                      <a:endParaRPr lang="nl-NL" dirty="0"/>
                    </a:p>
                  </a:txBody>
                  <a:tcPr/>
                </a:tc>
                <a:tc>
                  <a:txBody>
                    <a:bodyPr/>
                    <a:lstStyle/>
                    <a:p>
                      <a:endParaRPr lang="nl-NL" dirty="0"/>
                    </a:p>
                  </a:txBody>
                  <a:tcPr/>
                </a:tc>
                <a:extLst>
                  <a:ext uri="{0D108BD9-81ED-4DB2-BD59-A6C34878D82A}">
                    <a16:rowId xmlns:a16="http://schemas.microsoft.com/office/drawing/2014/main" val="1889517061"/>
                  </a:ext>
                </a:extLst>
              </a:tr>
              <a:tr h="370840">
                <a:tc>
                  <a:txBody>
                    <a:bodyPr/>
                    <a:lstStyle/>
                    <a:p>
                      <a:endParaRPr lang="nl-NL" dirty="0"/>
                    </a:p>
                  </a:txBody>
                  <a:tcPr/>
                </a:tc>
                <a:tc>
                  <a:txBody>
                    <a:bodyPr/>
                    <a:lstStyle/>
                    <a:p>
                      <a:endParaRPr lang="nl-NL" dirty="0"/>
                    </a:p>
                  </a:txBody>
                  <a:tcPr/>
                </a:tc>
                <a:extLst>
                  <a:ext uri="{0D108BD9-81ED-4DB2-BD59-A6C34878D82A}">
                    <a16:rowId xmlns:a16="http://schemas.microsoft.com/office/drawing/2014/main" val="3667964949"/>
                  </a:ext>
                </a:extLst>
              </a:tr>
              <a:tr h="370840">
                <a:tc>
                  <a:txBody>
                    <a:bodyPr/>
                    <a:lstStyle/>
                    <a:p>
                      <a:endParaRPr lang="nl-NL" dirty="0"/>
                    </a:p>
                  </a:txBody>
                  <a:tcPr/>
                </a:tc>
                <a:tc>
                  <a:txBody>
                    <a:bodyPr/>
                    <a:lstStyle/>
                    <a:p>
                      <a:endParaRPr lang="nl-NL" dirty="0"/>
                    </a:p>
                  </a:txBody>
                  <a:tcPr/>
                </a:tc>
                <a:extLst>
                  <a:ext uri="{0D108BD9-81ED-4DB2-BD59-A6C34878D82A}">
                    <a16:rowId xmlns:a16="http://schemas.microsoft.com/office/drawing/2014/main" val="525912723"/>
                  </a:ext>
                </a:extLst>
              </a:tr>
            </a:tbl>
          </a:graphicData>
        </a:graphic>
      </p:graphicFrame>
    </p:spTree>
    <p:extLst>
      <p:ext uri="{BB962C8B-B14F-4D97-AF65-F5344CB8AC3E}">
        <p14:creationId xmlns:p14="http://schemas.microsoft.com/office/powerpoint/2010/main" val="3261175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2" y="-1"/>
            <a:ext cx="11013886" cy="7269469"/>
          </a:xfrm>
          <a:prstGeom prst="rect">
            <a:avLst/>
          </a:prstGeom>
        </p:spPr>
      </p:pic>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spTree>
    <p:extLst>
      <p:ext uri="{BB962C8B-B14F-4D97-AF65-F5344CB8AC3E}">
        <p14:creationId xmlns:p14="http://schemas.microsoft.com/office/powerpoint/2010/main" val="16158385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sp>
        <p:nvSpPr>
          <p:cNvPr id="3" name="Tekstvak 2"/>
          <p:cNvSpPr txBox="1"/>
          <p:nvPr/>
        </p:nvSpPr>
        <p:spPr>
          <a:xfrm>
            <a:off x="3018970" y="306274"/>
            <a:ext cx="5728812" cy="523220"/>
          </a:xfrm>
          <a:prstGeom prst="rect">
            <a:avLst/>
          </a:prstGeom>
          <a:noFill/>
        </p:spPr>
        <p:txBody>
          <a:bodyPr wrap="none" rtlCol="0">
            <a:spAutoFit/>
          </a:bodyPr>
          <a:lstStyle/>
          <a:p>
            <a:r>
              <a:rPr lang="nl-NL" sz="2800" b="1" dirty="0" smtClean="0"/>
              <a:t>OEFENING 6. TOEKOMST SCENARIO’S</a:t>
            </a:r>
            <a:endParaRPr lang="nl-NL" sz="2800" b="1" dirty="0"/>
          </a:p>
        </p:txBody>
      </p:sp>
      <p:sp>
        <p:nvSpPr>
          <p:cNvPr id="4" name="Tekstvak 3"/>
          <p:cNvSpPr txBox="1"/>
          <p:nvPr/>
        </p:nvSpPr>
        <p:spPr>
          <a:xfrm>
            <a:off x="3447020" y="1210273"/>
            <a:ext cx="7128426" cy="1477328"/>
          </a:xfrm>
          <a:prstGeom prst="rect">
            <a:avLst/>
          </a:prstGeom>
          <a:noFill/>
        </p:spPr>
        <p:txBody>
          <a:bodyPr wrap="none" rtlCol="0">
            <a:spAutoFit/>
          </a:bodyPr>
          <a:lstStyle/>
          <a:p>
            <a:r>
              <a:rPr lang="nl-NL" dirty="0" smtClean="0"/>
              <a:t>De laatste oefening gaat over het idee dat er daadwerkelijk een universele</a:t>
            </a:r>
            <a:br>
              <a:rPr lang="nl-NL" dirty="0" smtClean="0"/>
            </a:br>
            <a:r>
              <a:rPr lang="nl-NL" dirty="0" smtClean="0"/>
              <a:t>kunstmatige intelligentie ontstaat.</a:t>
            </a:r>
          </a:p>
          <a:p>
            <a:endParaRPr lang="nl-NL" dirty="0"/>
          </a:p>
          <a:p>
            <a:r>
              <a:rPr lang="nl-NL" dirty="0" smtClean="0"/>
              <a:t>Bedenk hoe zo’n toekomst eruit ziet (potentiële scenario’s) en welk</a:t>
            </a:r>
            <a:br>
              <a:rPr lang="nl-NL" dirty="0" smtClean="0"/>
            </a:br>
            <a:r>
              <a:rPr lang="nl-NL" dirty="0" smtClean="0"/>
              <a:t>scenario je voorkeur heeft.</a:t>
            </a:r>
          </a:p>
        </p:txBody>
      </p:sp>
      <p:pic>
        <p:nvPicPr>
          <p:cNvPr id="8" name="Afbeelding 7"/>
          <p:cNvPicPr>
            <a:picLocks noChangeAspect="1"/>
          </p:cNvPicPr>
          <p:nvPr/>
        </p:nvPicPr>
        <p:blipFill rotWithShape="1">
          <a:blip r:embed="rId3">
            <a:extLst>
              <a:ext uri="{28A0092B-C50C-407E-A947-70E740481C1C}">
                <a14:useLocalDpi xmlns:a14="http://schemas.microsoft.com/office/drawing/2010/main" val="0"/>
              </a:ext>
            </a:extLst>
          </a:blip>
          <a:srcRect r="6654"/>
          <a:stretch/>
        </p:blipFill>
        <p:spPr>
          <a:xfrm>
            <a:off x="462686" y="3645024"/>
            <a:ext cx="5112568" cy="2951914"/>
          </a:xfrm>
          <a:prstGeom prst="rect">
            <a:avLst/>
          </a:prstGeom>
        </p:spPr>
      </p:pic>
    </p:spTree>
    <p:extLst>
      <p:ext uri="{BB962C8B-B14F-4D97-AF65-F5344CB8AC3E}">
        <p14:creationId xmlns:p14="http://schemas.microsoft.com/office/powerpoint/2010/main" val="28414056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tegmark future scenarios ai">
            <a:hlinkClick r:id="rId3"/>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815" y="-243408"/>
            <a:ext cx="10919902" cy="710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000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7214" y="0"/>
            <a:ext cx="11019758" cy="6858000"/>
          </a:xfrm>
          <a:prstGeom prst="rect">
            <a:avLst/>
          </a:prstGeom>
        </p:spPr>
      </p:pic>
    </p:spTree>
    <p:extLst>
      <p:ext uri="{BB962C8B-B14F-4D97-AF65-F5344CB8AC3E}">
        <p14:creationId xmlns:p14="http://schemas.microsoft.com/office/powerpoint/2010/main" val="2911316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3" name="Afbeelding 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10992544" cy="6858000"/>
          </a:xfrm>
          <a:prstGeom prst="rect">
            <a:avLst/>
          </a:prstGeom>
        </p:spPr>
      </p:pic>
    </p:spTree>
    <p:extLst>
      <p:ext uri="{BB962C8B-B14F-4D97-AF65-F5344CB8AC3E}">
        <p14:creationId xmlns:p14="http://schemas.microsoft.com/office/powerpoint/2010/main" val="362073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883534" y="1430778"/>
            <a:ext cx="184731" cy="300082"/>
          </a:xfrm>
          <a:prstGeom prst="rect">
            <a:avLst/>
          </a:prstGeom>
          <a:noFill/>
        </p:spPr>
        <p:txBody>
          <a:bodyPr wrap="none" rtlCol="0">
            <a:spAutoFit/>
          </a:bodyPr>
          <a:lstStyle/>
          <a:p>
            <a:endParaRPr lang="nl-NL" sz="1350" dirty="0"/>
          </a:p>
        </p:txBody>
      </p:sp>
      <p:pic>
        <p:nvPicPr>
          <p:cNvPr id="2" name="Afbeelding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248816" y="-315416"/>
            <a:ext cx="12192000" cy="7173416"/>
          </a:xfrm>
          <a:prstGeom prst="rect">
            <a:avLst/>
          </a:prstGeom>
        </p:spPr>
      </p:pic>
      <p:sp>
        <p:nvSpPr>
          <p:cNvPr id="4" name="Rectangle 4"/>
          <p:cNvSpPr/>
          <p:nvPr/>
        </p:nvSpPr>
        <p:spPr>
          <a:xfrm>
            <a:off x="5879976" y="6237312"/>
            <a:ext cx="5040560" cy="21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nl-NL" sz="800" b="1" dirty="0" smtClean="0"/>
              <a:t>AFBEELDING VAN HACKER NOON</a:t>
            </a:r>
            <a:endParaRPr lang="nl-NL" sz="800" b="1" dirty="0"/>
          </a:p>
        </p:txBody>
      </p:sp>
    </p:spTree>
    <p:extLst>
      <p:ext uri="{BB962C8B-B14F-4D97-AF65-F5344CB8AC3E}">
        <p14:creationId xmlns:p14="http://schemas.microsoft.com/office/powerpoint/2010/main" val="78883373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4150</Words>
  <Application>Microsoft Office PowerPoint</Application>
  <PresentationFormat>Breedbeeld</PresentationFormat>
  <Paragraphs>271</Paragraphs>
  <Slides>61</Slides>
  <Notes>53</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61</vt:i4>
      </vt:variant>
    </vt:vector>
  </HeadingPairs>
  <TitlesOfParts>
    <vt:vector size="64" baseType="lpstr">
      <vt:lpstr>Arial</vt:lpstr>
      <vt:lpstr>Calibri</vt:lpstr>
      <vt:lpstr>1_Office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Fontys Hogescholen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Vorst,Rens M.C.M. van der</dc:creator>
  <cp:lastModifiedBy>Vorst,Rens M.C.M. van der</cp:lastModifiedBy>
  <cp:revision>179</cp:revision>
  <dcterms:created xsi:type="dcterms:W3CDTF">2018-03-24T15:48:51Z</dcterms:created>
  <dcterms:modified xsi:type="dcterms:W3CDTF">2019-03-18T10:02:52Z</dcterms:modified>
</cp:coreProperties>
</file>